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</p:sldMasterIdLst>
  <p:notesMasterIdLst>
    <p:notesMasterId r:id="rId20"/>
  </p:notesMasterIdLst>
  <p:sldIdLst>
    <p:sldId id="472" r:id="rId3"/>
    <p:sldId id="260" r:id="rId4"/>
    <p:sldId id="503" r:id="rId5"/>
    <p:sldId id="257" r:id="rId6"/>
    <p:sldId id="505" r:id="rId7"/>
    <p:sldId id="506" r:id="rId8"/>
    <p:sldId id="508" r:id="rId9"/>
    <p:sldId id="263" r:id="rId10"/>
    <p:sldId id="267" r:id="rId11"/>
    <p:sldId id="507" r:id="rId12"/>
    <p:sldId id="510" r:id="rId13"/>
    <p:sldId id="516" r:id="rId14"/>
    <p:sldId id="511" r:id="rId15"/>
    <p:sldId id="513" r:id="rId16"/>
    <p:sldId id="512" r:id="rId17"/>
    <p:sldId id="514" r:id="rId18"/>
    <p:sldId id="468" r:id="rId19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CC66"/>
    <a:srgbClr val="00CC00"/>
    <a:srgbClr val="66FF66"/>
    <a:srgbClr val="EBFCFF"/>
    <a:srgbClr val="CDFBFF"/>
    <a:srgbClr val="0432FF"/>
    <a:srgbClr val="91F5FF"/>
    <a:srgbClr val="4C8496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5126"/>
  </p:normalViewPr>
  <p:slideViewPr>
    <p:cSldViewPr snapToGrid="0">
      <p:cViewPr varScale="1">
        <p:scale>
          <a:sx n="113" d="100"/>
          <a:sy n="113" d="100"/>
        </p:scale>
        <p:origin x="336" y="126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F6E59-E0B3-4F8B-86F5-EA3C667231ED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F05637A6-A246-43BB-9E92-4EA1F8AFC27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Physical Aspects</a:t>
          </a:r>
        </a:p>
      </dgm:t>
    </dgm:pt>
    <dgm:pt modelId="{D6C1F77A-EDCE-4646-89F2-350DA8A9ED6B}" type="par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7989E130-3CE5-4CB2-99FB-FC33612C58D1}" type="sib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8F0AF134-33C2-4EE1-80AD-8E7542BA61E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Neutron Source</a:t>
          </a:r>
        </a:p>
      </dgm:t>
    </dgm:pt>
    <dgm:pt modelId="{6415E530-05D9-4547-9B29-A50FDEABCCA9}" type="par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04AC7F99-013D-4523-9478-03CDAE3D4793}" type="sib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BE2AC0F0-28D3-4274-8A27-DE4A79DFE570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Neutron Beam</a:t>
          </a:r>
        </a:p>
      </dgm:t>
    </dgm:pt>
    <dgm:pt modelId="{9D29EE93-D369-4FDC-88ED-FBD054391A3F}" type="par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9F3E8F8-048A-4FAD-A364-E5CD2D28DC1C}" type="sib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D464376-8DDD-49C1-9E2D-96E236479977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Facility Design</a:t>
          </a:r>
        </a:p>
      </dgm:t>
    </dgm:pt>
    <dgm:pt modelId="{FEEFE502-C4D1-4540-B419-931588612A70}" type="par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F9432A7-47DD-4BC3-AE46-E6E27ACC39D2}" type="sib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711D94C-4990-414A-BAD8-062760F0B861}" type="pres">
      <dgm:prSet presAssocID="{A5CF6E59-E0B3-4F8B-86F5-EA3C667231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9D3775-24D7-4B65-990E-024A424D2B37}" type="pres">
      <dgm:prSet presAssocID="{F05637A6-A246-43BB-9E92-4EA1F8AFC272}" presName="singleCycle" presStyleCnt="0"/>
      <dgm:spPr/>
    </dgm:pt>
    <dgm:pt modelId="{C1B0E49D-EACD-475F-9F98-BDFF2A390FC3}" type="pres">
      <dgm:prSet presAssocID="{F05637A6-A246-43BB-9E92-4EA1F8AFC272}" presName="singleCenter" presStyleLbl="node1" presStyleIdx="0" presStyleCnt="4" custLinFactNeighborX="0" custLinFactNeighborY="-13008">
        <dgm:presLayoutVars>
          <dgm:chMax val="7"/>
          <dgm:chPref val="7"/>
        </dgm:presLayoutVars>
      </dgm:prSet>
      <dgm:spPr/>
    </dgm:pt>
    <dgm:pt modelId="{1B03FB01-91E4-4FB7-8B81-E57F4D65CD80}" type="pres">
      <dgm:prSet presAssocID="{6415E530-05D9-4547-9B29-A50FDEABCCA9}" presName="Name56" presStyleLbl="parChTrans1D2" presStyleIdx="0" presStyleCnt="3"/>
      <dgm:spPr/>
    </dgm:pt>
    <dgm:pt modelId="{94EED5CC-24EB-4E07-A2D8-4826F03F41C1}" type="pres">
      <dgm:prSet presAssocID="{8F0AF134-33C2-4EE1-80AD-8E7542BA61E2}" presName="text0" presStyleLbl="node1" presStyleIdx="1" presStyleCnt="4" custScaleX="167186" custRadScaleRad="99661" custRadScaleInc="0">
        <dgm:presLayoutVars>
          <dgm:bulletEnabled val="1"/>
        </dgm:presLayoutVars>
      </dgm:prSet>
      <dgm:spPr/>
    </dgm:pt>
    <dgm:pt modelId="{5627A03A-4DD2-42ED-8F76-3DD4C1C04800}" type="pres">
      <dgm:prSet presAssocID="{9D29EE93-D369-4FDC-88ED-FBD054391A3F}" presName="Name56" presStyleLbl="parChTrans1D2" presStyleIdx="1" presStyleCnt="3"/>
      <dgm:spPr/>
    </dgm:pt>
    <dgm:pt modelId="{D2BD9954-7FF0-4B61-9389-69EF3BF662C0}" type="pres">
      <dgm:prSet presAssocID="{BE2AC0F0-28D3-4274-8A27-DE4A79DFE570}" presName="text0" presStyleLbl="node1" presStyleIdx="2" presStyleCnt="4" custScaleX="144037" custRadScaleRad="54553" custRadScaleInc="100000">
        <dgm:presLayoutVars>
          <dgm:bulletEnabled val="1"/>
        </dgm:presLayoutVars>
      </dgm:prSet>
      <dgm:spPr/>
    </dgm:pt>
    <dgm:pt modelId="{36B1A44B-D3EF-4457-BEC3-F25E928460F2}" type="pres">
      <dgm:prSet presAssocID="{FEEFE502-C4D1-4540-B419-931588612A70}" presName="Name56" presStyleLbl="parChTrans1D2" presStyleIdx="2" presStyleCnt="3"/>
      <dgm:spPr/>
    </dgm:pt>
    <dgm:pt modelId="{EB489304-3EDE-4455-A63E-721EBDC12790}" type="pres">
      <dgm:prSet presAssocID="{AD464376-8DDD-49C1-9E2D-96E236479977}" presName="text0" presStyleLbl="node1" presStyleIdx="3" presStyleCnt="4" custScaleX="126358" custScaleY="136617" custRadScaleRad="86999" custRadScaleInc="77833">
        <dgm:presLayoutVars>
          <dgm:bulletEnabled val="1"/>
        </dgm:presLayoutVars>
      </dgm:prSet>
      <dgm:spPr/>
    </dgm:pt>
  </dgm:ptLst>
  <dgm:cxnLst>
    <dgm:cxn modelId="{44A11605-B112-4189-8EB0-60AFCAF68C59}" srcId="{A5CF6E59-E0B3-4F8B-86F5-EA3C667231ED}" destId="{F05637A6-A246-43BB-9E92-4EA1F8AFC272}" srcOrd="0" destOrd="0" parTransId="{D6C1F77A-EDCE-4646-89F2-350DA8A9ED6B}" sibTransId="{7989E130-3CE5-4CB2-99FB-FC33612C58D1}"/>
    <dgm:cxn modelId="{D76BD219-A4CB-48A9-9FD6-0702E21B2840}" srcId="{F05637A6-A246-43BB-9E92-4EA1F8AFC272}" destId="{8F0AF134-33C2-4EE1-80AD-8E7542BA61E2}" srcOrd="0" destOrd="0" parTransId="{6415E530-05D9-4547-9B29-A50FDEABCCA9}" sibTransId="{04AC7F99-013D-4523-9478-03CDAE3D4793}"/>
    <dgm:cxn modelId="{68089960-116D-427F-9C10-18AC19776276}" type="presOf" srcId="{A5CF6E59-E0B3-4F8B-86F5-EA3C667231ED}" destId="{2711D94C-4990-414A-BAD8-062760F0B861}" srcOrd="0" destOrd="0" presId="urn:microsoft.com/office/officeart/2008/layout/RadialCluster"/>
    <dgm:cxn modelId="{8A582262-E71D-4DAB-B72A-52AF2B1DEF26}" type="presOf" srcId="{8F0AF134-33C2-4EE1-80AD-8E7542BA61E2}" destId="{94EED5CC-24EB-4E07-A2D8-4826F03F41C1}" srcOrd="0" destOrd="0" presId="urn:microsoft.com/office/officeart/2008/layout/RadialCluster"/>
    <dgm:cxn modelId="{A6D01363-0E92-4591-B5CF-C173B167278B}" srcId="{F05637A6-A246-43BB-9E92-4EA1F8AFC272}" destId="{BE2AC0F0-28D3-4274-8A27-DE4A79DFE570}" srcOrd="1" destOrd="0" parTransId="{9D29EE93-D369-4FDC-88ED-FBD054391A3F}" sibTransId="{A9F3E8F8-048A-4FAD-A364-E5CD2D28DC1C}"/>
    <dgm:cxn modelId="{B311FA81-A177-4977-9AF6-9EC536BAB9A0}" srcId="{F05637A6-A246-43BB-9E92-4EA1F8AFC272}" destId="{AD464376-8DDD-49C1-9E2D-96E236479977}" srcOrd="2" destOrd="0" parTransId="{FEEFE502-C4D1-4540-B419-931588612A70}" sibTransId="{2F9432A7-47DD-4BC3-AE46-E6E27ACC39D2}"/>
    <dgm:cxn modelId="{E5DF7EA0-B085-43C9-B6D2-1F3292A596CB}" type="presOf" srcId="{9D29EE93-D369-4FDC-88ED-FBD054391A3F}" destId="{5627A03A-4DD2-42ED-8F76-3DD4C1C04800}" srcOrd="0" destOrd="0" presId="urn:microsoft.com/office/officeart/2008/layout/RadialCluster"/>
    <dgm:cxn modelId="{D39BEDA9-6D09-4F58-8912-6EF485B66D41}" type="presOf" srcId="{BE2AC0F0-28D3-4274-8A27-DE4A79DFE570}" destId="{D2BD9954-7FF0-4B61-9389-69EF3BF662C0}" srcOrd="0" destOrd="0" presId="urn:microsoft.com/office/officeart/2008/layout/RadialCluster"/>
    <dgm:cxn modelId="{94CA30C9-B3C3-4FFD-9B32-3561FB90961C}" type="presOf" srcId="{F05637A6-A246-43BB-9E92-4EA1F8AFC272}" destId="{C1B0E49D-EACD-475F-9F98-BDFF2A390FC3}" srcOrd="0" destOrd="0" presId="urn:microsoft.com/office/officeart/2008/layout/RadialCluster"/>
    <dgm:cxn modelId="{0744B8E9-D81B-43DD-A508-396094FA93E0}" type="presOf" srcId="{FEEFE502-C4D1-4540-B419-931588612A70}" destId="{36B1A44B-D3EF-4457-BEC3-F25E928460F2}" srcOrd="0" destOrd="0" presId="urn:microsoft.com/office/officeart/2008/layout/RadialCluster"/>
    <dgm:cxn modelId="{3037D4ED-A12A-4EA4-9637-D948072B12D2}" type="presOf" srcId="{6415E530-05D9-4547-9B29-A50FDEABCCA9}" destId="{1B03FB01-91E4-4FB7-8B81-E57F4D65CD80}" srcOrd="0" destOrd="0" presId="urn:microsoft.com/office/officeart/2008/layout/RadialCluster"/>
    <dgm:cxn modelId="{254853FD-E1BD-4574-AFDE-A7E60D9933CD}" type="presOf" srcId="{AD464376-8DDD-49C1-9E2D-96E236479977}" destId="{EB489304-3EDE-4455-A63E-721EBDC12790}" srcOrd="0" destOrd="0" presId="urn:microsoft.com/office/officeart/2008/layout/RadialCluster"/>
    <dgm:cxn modelId="{8281655B-89C6-4BAB-82E2-3B385DF35ED5}" type="presParOf" srcId="{2711D94C-4990-414A-BAD8-062760F0B861}" destId="{A99D3775-24D7-4B65-990E-024A424D2B37}" srcOrd="0" destOrd="0" presId="urn:microsoft.com/office/officeart/2008/layout/RadialCluster"/>
    <dgm:cxn modelId="{D421E41C-825D-4878-AF77-DCF6A9685934}" type="presParOf" srcId="{A99D3775-24D7-4B65-990E-024A424D2B37}" destId="{C1B0E49D-EACD-475F-9F98-BDFF2A390FC3}" srcOrd="0" destOrd="0" presId="urn:microsoft.com/office/officeart/2008/layout/RadialCluster"/>
    <dgm:cxn modelId="{5DA0A867-1D0F-4699-95A5-B05562FA82A4}" type="presParOf" srcId="{A99D3775-24D7-4B65-990E-024A424D2B37}" destId="{1B03FB01-91E4-4FB7-8B81-E57F4D65CD80}" srcOrd="1" destOrd="0" presId="urn:microsoft.com/office/officeart/2008/layout/RadialCluster"/>
    <dgm:cxn modelId="{61B8B9F8-263E-41B1-B49B-4828E47A4F99}" type="presParOf" srcId="{A99D3775-24D7-4B65-990E-024A424D2B37}" destId="{94EED5CC-24EB-4E07-A2D8-4826F03F41C1}" srcOrd="2" destOrd="0" presId="urn:microsoft.com/office/officeart/2008/layout/RadialCluster"/>
    <dgm:cxn modelId="{E7039E7E-6A6D-4D6F-9851-759F2131DC05}" type="presParOf" srcId="{A99D3775-24D7-4B65-990E-024A424D2B37}" destId="{5627A03A-4DD2-42ED-8F76-3DD4C1C04800}" srcOrd="3" destOrd="0" presId="urn:microsoft.com/office/officeart/2008/layout/RadialCluster"/>
    <dgm:cxn modelId="{9637A318-6F2D-44B6-B708-CB7BD0E957EE}" type="presParOf" srcId="{A99D3775-24D7-4B65-990E-024A424D2B37}" destId="{D2BD9954-7FF0-4B61-9389-69EF3BF662C0}" srcOrd="4" destOrd="0" presId="urn:microsoft.com/office/officeart/2008/layout/RadialCluster"/>
    <dgm:cxn modelId="{9E9AD4D4-064B-4671-8BB4-2A981A2CB5C2}" type="presParOf" srcId="{A99D3775-24D7-4B65-990E-024A424D2B37}" destId="{36B1A44B-D3EF-4457-BEC3-F25E928460F2}" srcOrd="5" destOrd="0" presId="urn:microsoft.com/office/officeart/2008/layout/RadialCluster"/>
    <dgm:cxn modelId="{EB86868C-5725-4E7E-BBA2-C298FB25673B}" type="presParOf" srcId="{A99D3775-24D7-4B65-990E-024A424D2B37}" destId="{EB489304-3EDE-4455-A63E-721EBDC127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F6E59-E0B3-4F8B-86F5-EA3C667231ED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F05637A6-A246-43BB-9E92-4EA1F8AFC27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Biological Aspects</a:t>
          </a:r>
        </a:p>
      </dgm:t>
    </dgm:pt>
    <dgm:pt modelId="{D6C1F77A-EDCE-4646-89F2-350DA8A9ED6B}" type="par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7989E130-3CE5-4CB2-99FB-FC33612C58D1}" type="sib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8F0AF134-33C2-4EE1-80AD-8E7542BA61E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Boron</a:t>
          </a:r>
        </a:p>
      </dgm:t>
    </dgm:pt>
    <dgm:pt modelId="{6415E530-05D9-4547-9B29-A50FDEABCCA9}" type="par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04AC7F99-013D-4523-9478-03CDAE3D4793}" type="sib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BE2AC0F0-28D3-4274-8A27-DE4A79DFE570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Biological Effects</a:t>
          </a:r>
        </a:p>
      </dgm:t>
    </dgm:pt>
    <dgm:pt modelId="{9D29EE93-D369-4FDC-88ED-FBD054391A3F}" type="par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9F3E8F8-048A-4FAD-A364-E5CD2D28DC1C}" type="sib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D464376-8DDD-49C1-9E2D-96E236479977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Neutron</a:t>
          </a:r>
        </a:p>
      </dgm:t>
    </dgm:pt>
    <dgm:pt modelId="{FEEFE502-C4D1-4540-B419-931588612A70}" type="par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F9432A7-47DD-4BC3-AE46-E6E27ACC39D2}" type="sib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711D94C-4990-414A-BAD8-062760F0B861}" type="pres">
      <dgm:prSet presAssocID="{A5CF6E59-E0B3-4F8B-86F5-EA3C667231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9D3775-24D7-4B65-990E-024A424D2B37}" type="pres">
      <dgm:prSet presAssocID="{F05637A6-A246-43BB-9E92-4EA1F8AFC272}" presName="singleCycle" presStyleCnt="0"/>
      <dgm:spPr/>
    </dgm:pt>
    <dgm:pt modelId="{C1B0E49D-EACD-475F-9F98-BDFF2A390FC3}" type="pres">
      <dgm:prSet presAssocID="{F05637A6-A246-43BB-9E92-4EA1F8AFC272}" presName="singleCenter" presStyleLbl="node1" presStyleIdx="0" presStyleCnt="4" custScaleX="123612" custLinFactNeighborY="-11193">
        <dgm:presLayoutVars>
          <dgm:chMax val="7"/>
          <dgm:chPref val="7"/>
        </dgm:presLayoutVars>
      </dgm:prSet>
      <dgm:spPr/>
    </dgm:pt>
    <dgm:pt modelId="{1B03FB01-91E4-4FB7-8B81-E57F4D65CD80}" type="pres">
      <dgm:prSet presAssocID="{6415E530-05D9-4547-9B29-A50FDEABCCA9}" presName="Name56" presStyleLbl="parChTrans1D2" presStyleIdx="0" presStyleCnt="3"/>
      <dgm:spPr/>
    </dgm:pt>
    <dgm:pt modelId="{94EED5CC-24EB-4E07-A2D8-4826F03F41C1}" type="pres">
      <dgm:prSet presAssocID="{8F0AF134-33C2-4EE1-80AD-8E7542BA61E2}" presName="text0" presStyleLbl="node1" presStyleIdx="1" presStyleCnt="4" custRadScaleRad="99661" custRadScaleInc="0">
        <dgm:presLayoutVars>
          <dgm:bulletEnabled val="1"/>
        </dgm:presLayoutVars>
      </dgm:prSet>
      <dgm:spPr/>
    </dgm:pt>
    <dgm:pt modelId="{5627A03A-4DD2-42ED-8F76-3DD4C1C04800}" type="pres">
      <dgm:prSet presAssocID="{9D29EE93-D369-4FDC-88ED-FBD054391A3F}" presName="Name56" presStyleLbl="parChTrans1D2" presStyleIdx="1" presStyleCnt="3"/>
      <dgm:spPr/>
    </dgm:pt>
    <dgm:pt modelId="{D2BD9954-7FF0-4B61-9389-69EF3BF662C0}" type="pres">
      <dgm:prSet presAssocID="{BE2AC0F0-28D3-4274-8A27-DE4A79DFE570}" presName="text0" presStyleLbl="node1" presStyleIdx="2" presStyleCnt="4" custScaleX="209133" custRadScaleRad="54553" custRadScaleInc="100000">
        <dgm:presLayoutVars>
          <dgm:bulletEnabled val="1"/>
        </dgm:presLayoutVars>
      </dgm:prSet>
      <dgm:spPr/>
    </dgm:pt>
    <dgm:pt modelId="{36B1A44B-D3EF-4457-BEC3-F25E928460F2}" type="pres">
      <dgm:prSet presAssocID="{FEEFE502-C4D1-4540-B419-931588612A70}" presName="Name56" presStyleLbl="parChTrans1D2" presStyleIdx="2" presStyleCnt="3"/>
      <dgm:spPr/>
    </dgm:pt>
    <dgm:pt modelId="{EB489304-3EDE-4455-A63E-721EBDC12790}" type="pres">
      <dgm:prSet presAssocID="{AD464376-8DDD-49C1-9E2D-96E236479977}" presName="text0" presStyleLbl="node1" presStyleIdx="3" presStyleCnt="4" custScaleX="138424" custRadScaleRad="97299" custRadScaleInc="-272170">
        <dgm:presLayoutVars>
          <dgm:bulletEnabled val="1"/>
        </dgm:presLayoutVars>
      </dgm:prSet>
      <dgm:spPr/>
    </dgm:pt>
  </dgm:ptLst>
  <dgm:cxnLst>
    <dgm:cxn modelId="{44A11605-B112-4189-8EB0-60AFCAF68C59}" srcId="{A5CF6E59-E0B3-4F8B-86F5-EA3C667231ED}" destId="{F05637A6-A246-43BB-9E92-4EA1F8AFC272}" srcOrd="0" destOrd="0" parTransId="{D6C1F77A-EDCE-4646-89F2-350DA8A9ED6B}" sibTransId="{7989E130-3CE5-4CB2-99FB-FC33612C58D1}"/>
    <dgm:cxn modelId="{D76BD219-A4CB-48A9-9FD6-0702E21B2840}" srcId="{F05637A6-A246-43BB-9E92-4EA1F8AFC272}" destId="{8F0AF134-33C2-4EE1-80AD-8E7542BA61E2}" srcOrd="0" destOrd="0" parTransId="{6415E530-05D9-4547-9B29-A50FDEABCCA9}" sibTransId="{04AC7F99-013D-4523-9478-03CDAE3D4793}"/>
    <dgm:cxn modelId="{68089960-116D-427F-9C10-18AC19776276}" type="presOf" srcId="{A5CF6E59-E0B3-4F8B-86F5-EA3C667231ED}" destId="{2711D94C-4990-414A-BAD8-062760F0B861}" srcOrd="0" destOrd="0" presId="urn:microsoft.com/office/officeart/2008/layout/RadialCluster"/>
    <dgm:cxn modelId="{8A582262-E71D-4DAB-B72A-52AF2B1DEF26}" type="presOf" srcId="{8F0AF134-33C2-4EE1-80AD-8E7542BA61E2}" destId="{94EED5CC-24EB-4E07-A2D8-4826F03F41C1}" srcOrd="0" destOrd="0" presId="urn:microsoft.com/office/officeart/2008/layout/RadialCluster"/>
    <dgm:cxn modelId="{A6D01363-0E92-4591-B5CF-C173B167278B}" srcId="{F05637A6-A246-43BB-9E92-4EA1F8AFC272}" destId="{BE2AC0F0-28D3-4274-8A27-DE4A79DFE570}" srcOrd="1" destOrd="0" parTransId="{9D29EE93-D369-4FDC-88ED-FBD054391A3F}" sibTransId="{A9F3E8F8-048A-4FAD-A364-E5CD2D28DC1C}"/>
    <dgm:cxn modelId="{B311FA81-A177-4977-9AF6-9EC536BAB9A0}" srcId="{F05637A6-A246-43BB-9E92-4EA1F8AFC272}" destId="{AD464376-8DDD-49C1-9E2D-96E236479977}" srcOrd="2" destOrd="0" parTransId="{FEEFE502-C4D1-4540-B419-931588612A70}" sibTransId="{2F9432A7-47DD-4BC3-AE46-E6E27ACC39D2}"/>
    <dgm:cxn modelId="{E5DF7EA0-B085-43C9-B6D2-1F3292A596CB}" type="presOf" srcId="{9D29EE93-D369-4FDC-88ED-FBD054391A3F}" destId="{5627A03A-4DD2-42ED-8F76-3DD4C1C04800}" srcOrd="0" destOrd="0" presId="urn:microsoft.com/office/officeart/2008/layout/RadialCluster"/>
    <dgm:cxn modelId="{D39BEDA9-6D09-4F58-8912-6EF485B66D41}" type="presOf" srcId="{BE2AC0F0-28D3-4274-8A27-DE4A79DFE570}" destId="{D2BD9954-7FF0-4B61-9389-69EF3BF662C0}" srcOrd="0" destOrd="0" presId="urn:microsoft.com/office/officeart/2008/layout/RadialCluster"/>
    <dgm:cxn modelId="{94CA30C9-B3C3-4FFD-9B32-3561FB90961C}" type="presOf" srcId="{F05637A6-A246-43BB-9E92-4EA1F8AFC272}" destId="{C1B0E49D-EACD-475F-9F98-BDFF2A390FC3}" srcOrd="0" destOrd="0" presId="urn:microsoft.com/office/officeart/2008/layout/RadialCluster"/>
    <dgm:cxn modelId="{0744B8E9-D81B-43DD-A508-396094FA93E0}" type="presOf" srcId="{FEEFE502-C4D1-4540-B419-931588612A70}" destId="{36B1A44B-D3EF-4457-BEC3-F25E928460F2}" srcOrd="0" destOrd="0" presId="urn:microsoft.com/office/officeart/2008/layout/RadialCluster"/>
    <dgm:cxn modelId="{3037D4ED-A12A-4EA4-9637-D948072B12D2}" type="presOf" srcId="{6415E530-05D9-4547-9B29-A50FDEABCCA9}" destId="{1B03FB01-91E4-4FB7-8B81-E57F4D65CD80}" srcOrd="0" destOrd="0" presId="urn:microsoft.com/office/officeart/2008/layout/RadialCluster"/>
    <dgm:cxn modelId="{254853FD-E1BD-4574-AFDE-A7E60D9933CD}" type="presOf" srcId="{AD464376-8DDD-49C1-9E2D-96E236479977}" destId="{EB489304-3EDE-4455-A63E-721EBDC12790}" srcOrd="0" destOrd="0" presId="urn:microsoft.com/office/officeart/2008/layout/RadialCluster"/>
    <dgm:cxn modelId="{8281655B-89C6-4BAB-82E2-3B385DF35ED5}" type="presParOf" srcId="{2711D94C-4990-414A-BAD8-062760F0B861}" destId="{A99D3775-24D7-4B65-990E-024A424D2B37}" srcOrd="0" destOrd="0" presId="urn:microsoft.com/office/officeart/2008/layout/RadialCluster"/>
    <dgm:cxn modelId="{D421E41C-825D-4878-AF77-DCF6A9685934}" type="presParOf" srcId="{A99D3775-24D7-4B65-990E-024A424D2B37}" destId="{C1B0E49D-EACD-475F-9F98-BDFF2A390FC3}" srcOrd="0" destOrd="0" presId="urn:microsoft.com/office/officeart/2008/layout/RadialCluster"/>
    <dgm:cxn modelId="{5DA0A867-1D0F-4699-95A5-B05562FA82A4}" type="presParOf" srcId="{A99D3775-24D7-4B65-990E-024A424D2B37}" destId="{1B03FB01-91E4-4FB7-8B81-E57F4D65CD80}" srcOrd="1" destOrd="0" presId="urn:microsoft.com/office/officeart/2008/layout/RadialCluster"/>
    <dgm:cxn modelId="{61B8B9F8-263E-41B1-B49B-4828E47A4F99}" type="presParOf" srcId="{A99D3775-24D7-4B65-990E-024A424D2B37}" destId="{94EED5CC-24EB-4E07-A2D8-4826F03F41C1}" srcOrd="2" destOrd="0" presId="urn:microsoft.com/office/officeart/2008/layout/RadialCluster"/>
    <dgm:cxn modelId="{E7039E7E-6A6D-4D6F-9851-759F2131DC05}" type="presParOf" srcId="{A99D3775-24D7-4B65-990E-024A424D2B37}" destId="{5627A03A-4DD2-42ED-8F76-3DD4C1C04800}" srcOrd="3" destOrd="0" presId="urn:microsoft.com/office/officeart/2008/layout/RadialCluster"/>
    <dgm:cxn modelId="{9637A318-6F2D-44B6-B708-CB7BD0E957EE}" type="presParOf" srcId="{A99D3775-24D7-4B65-990E-024A424D2B37}" destId="{D2BD9954-7FF0-4B61-9389-69EF3BF662C0}" srcOrd="4" destOrd="0" presId="urn:microsoft.com/office/officeart/2008/layout/RadialCluster"/>
    <dgm:cxn modelId="{9E9AD4D4-064B-4671-8BB4-2A981A2CB5C2}" type="presParOf" srcId="{A99D3775-24D7-4B65-990E-024A424D2B37}" destId="{36B1A44B-D3EF-4457-BEC3-F25E928460F2}" srcOrd="5" destOrd="0" presId="urn:microsoft.com/office/officeart/2008/layout/RadialCluster"/>
    <dgm:cxn modelId="{EB86868C-5725-4E7E-BBA2-C298FB25673B}" type="presParOf" srcId="{A99D3775-24D7-4B65-990E-024A424D2B37}" destId="{EB489304-3EDE-4455-A63E-721EBDC127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1AF6D1-52D4-43C1-B18A-5B64B22A15B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5E3DA7-2764-4DC4-9A3A-785DEF4E12E1}">
      <dgm:prSet phldrT="[Text]" custT="1"/>
      <dgm:spPr/>
      <dgm:t>
        <a:bodyPr/>
        <a:lstStyle/>
        <a:p>
          <a:r>
            <a:rPr lang="en-US" sz="2400" dirty="0"/>
            <a:t>Spectrum shifting</a:t>
          </a:r>
        </a:p>
      </dgm:t>
    </dgm:pt>
    <dgm:pt modelId="{4DA03953-BFAB-42E5-B26E-A3F89C4A28CF}" type="parTrans" cxnId="{FBFC9D1D-0F59-45EE-9466-4A8D9541CC92}">
      <dgm:prSet/>
      <dgm:spPr/>
      <dgm:t>
        <a:bodyPr/>
        <a:lstStyle/>
        <a:p>
          <a:endParaRPr lang="en-US" sz="2400"/>
        </a:p>
      </dgm:t>
    </dgm:pt>
    <dgm:pt modelId="{0D949452-9E52-442C-AED2-E3B20BCE9450}" type="sibTrans" cxnId="{FBFC9D1D-0F59-45EE-9466-4A8D9541CC92}">
      <dgm:prSet/>
      <dgm:spPr/>
      <dgm:t>
        <a:bodyPr/>
        <a:lstStyle/>
        <a:p>
          <a:endParaRPr lang="en-US" sz="2400"/>
        </a:p>
      </dgm:t>
    </dgm:pt>
    <dgm:pt modelId="{7695544F-52C6-4159-9646-B3637EFC5250}">
      <dgm:prSet phldrT="[Text]" custT="1"/>
      <dgm:spPr/>
      <dgm:t>
        <a:bodyPr/>
        <a:lstStyle/>
        <a:p>
          <a:r>
            <a:rPr lang="en-US" sz="2400" dirty="0"/>
            <a:t>Filtering</a:t>
          </a:r>
        </a:p>
      </dgm:t>
    </dgm:pt>
    <dgm:pt modelId="{EF791BB6-F2C3-4CE2-9247-7E54BFE0CA75}" type="parTrans" cxnId="{9279114E-F4FB-44A1-A966-54F1614C5979}">
      <dgm:prSet/>
      <dgm:spPr/>
      <dgm:t>
        <a:bodyPr/>
        <a:lstStyle/>
        <a:p>
          <a:endParaRPr lang="en-US" sz="2400"/>
        </a:p>
      </dgm:t>
    </dgm:pt>
    <dgm:pt modelId="{D1413215-DFAD-4F0E-B04B-8C41BAA7D1E2}" type="sibTrans" cxnId="{9279114E-F4FB-44A1-A966-54F1614C5979}">
      <dgm:prSet/>
      <dgm:spPr/>
      <dgm:t>
        <a:bodyPr/>
        <a:lstStyle/>
        <a:p>
          <a:endParaRPr lang="en-US" sz="2400"/>
        </a:p>
      </dgm:t>
    </dgm:pt>
    <dgm:pt modelId="{0FD8E1A9-C3E0-4FD1-86A3-A72AC4EE20AA}">
      <dgm:prSet custT="1"/>
      <dgm:spPr/>
      <dgm:t>
        <a:bodyPr/>
        <a:lstStyle/>
        <a:p>
          <a:r>
            <a:rPr lang="en-US" sz="2400" dirty="0"/>
            <a:t>Moderate the fast neutrons from the core to appropriate lower energy</a:t>
          </a:r>
        </a:p>
      </dgm:t>
    </dgm:pt>
    <dgm:pt modelId="{7893E6E2-5AAB-41D7-84A8-F50DA6093AE5}" type="parTrans" cxnId="{1DEDB6CF-F4B6-43AC-8601-CAD8C8C30DE8}">
      <dgm:prSet/>
      <dgm:spPr/>
      <dgm:t>
        <a:bodyPr/>
        <a:lstStyle/>
        <a:p>
          <a:endParaRPr lang="en-US" sz="2400"/>
        </a:p>
      </dgm:t>
    </dgm:pt>
    <dgm:pt modelId="{F37A55D8-5D5E-431D-BFDC-4ACDE5BF71A9}" type="sibTrans" cxnId="{1DEDB6CF-F4B6-43AC-8601-CAD8C8C30DE8}">
      <dgm:prSet/>
      <dgm:spPr/>
      <dgm:t>
        <a:bodyPr/>
        <a:lstStyle/>
        <a:p>
          <a:endParaRPr lang="en-US" sz="2400"/>
        </a:p>
      </dgm:t>
    </dgm:pt>
    <dgm:pt modelId="{E3686C05-5487-4D1A-BFA2-E6D7BF7F4263}">
      <dgm:prSet custT="1"/>
      <dgm:spPr/>
      <dgm:t>
        <a:bodyPr/>
        <a:lstStyle/>
        <a:p>
          <a:r>
            <a:rPr lang="en-US" sz="2400" dirty="0"/>
            <a:t>Suitable for large aperture irradiation facility such as thermal column</a:t>
          </a:r>
        </a:p>
      </dgm:t>
    </dgm:pt>
    <dgm:pt modelId="{A6C2CA44-5EF9-4461-8331-92DEC3D52265}" type="parTrans" cxnId="{FF520222-5A68-42D0-95C1-BB19B7DB8625}">
      <dgm:prSet/>
      <dgm:spPr/>
      <dgm:t>
        <a:bodyPr/>
        <a:lstStyle/>
        <a:p>
          <a:endParaRPr lang="en-US" sz="2400"/>
        </a:p>
      </dgm:t>
    </dgm:pt>
    <dgm:pt modelId="{E755CB34-E6C3-4442-A694-C6FC1E5567F5}" type="sibTrans" cxnId="{FF520222-5A68-42D0-95C1-BB19B7DB8625}">
      <dgm:prSet/>
      <dgm:spPr/>
      <dgm:t>
        <a:bodyPr/>
        <a:lstStyle/>
        <a:p>
          <a:endParaRPr lang="en-US" sz="2400"/>
        </a:p>
      </dgm:t>
    </dgm:pt>
    <dgm:pt modelId="{88C68E86-E4E6-4A80-9803-E42B34054DF7}">
      <dgm:prSet custT="1"/>
      <dgm:spPr/>
      <dgm:t>
        <a:bodyPr/>
        <a:lstStyle/>
        <a:p>
          <a:r>
            <a:rPr lang="en-US" sz="2400" dirty="0"/>
            <a:t>Transmits neutrons of desired energy while blocking others</a:t>
          </a:r>
        </a:p>
      </dgm:t>
    </dgm:pt>
    <dgm:pt modelId="{7BE8016B-2F27-42F2-9222-DE9429A1F7D9}" type="parTrans" cxnId="{A741F879-DB8C-4F82-958F-F79CEC96DD84}">
      <dgm:prSet/>
      <dgm:spPr/>
      <dgm:t>
        <a:bodyPr/>
        <a:lstStyle/>
        <a:p>
          <a:endParaRPr lang="en-US" sz="2400"/>
        </a:p>
      </dgm:t>
    </dgm:pt>
    <dgm:pt modelId="{3D5619FA-A190-4CC0-AB68-7434FB9B18A0}" type="sibTrans" cxnId="{A741F879-DB8C-4F82-958F-F79CEC96DD84}">
      <dgm:prSet/>
      <dgm:spPr/>
      <dgm:t>
        <a:bodyPr/>
        <a:lstStyle/>
        <a:p>
          <a:endParaRPr lang="en-US" sz="2400"/>
        </a:p>
      </dgm:t>
    </dgm:pt>
    <dgm:pt modelId="{E75CCBA0-33F8-41EB-8D2F-132C2D586A26}">
      <dgm:prSet custT="1"/>
      <dgm:spPr/>
      <dgm:t>
        <a:bodyPr/>
        <a:lstStyle/>
        <a:p>
          <a:r>
            <a:rPr lang="en-US" sz="2400" dirty="0"/>
            <a:t>Suitable for reactor with narrow and long beam tube</a:t>
          </a:r>
        </a:p>
      </dgm:t>
    </dgm:pt>
    <dgm:pt modelId="{6B88734E-CE56-4879-B852-0334F00F88D9}" type="parTrans" cxnId="{AF450C0C-3B19-426F-9384-22822E16366F}">
      <dgm:prSet/>
      <dgm:spPr/>
      <dgm:t>
        <a:bodyPr/>
        <a:lstStyle/>
        <a:p>
          <a:endParaRPr lang="en-US" sz="2400"/>
        </a:p>
      </dgm:t>
    </dgm:pt>
    <dgm:pt modelId="{998BF8AF-980A-43D4-9118-BC97FF8DEEF5}" type="sibTrans" cxnId="{AF450C0C-3B19-426F-9384-22822E16366F}">
      <dgm:prSet/>
      <dgm:spPr/>
      <dgm:t>
        <a:bodyPr/>
        <a:lstStyle/>
        <a:p>
          <a:endParaRPr lang="en-US" sz="2400"/>
        </a:p>
      </dgm:t>
    </dgm:pt>
    <dgm:pt modelId="{F830C0E6-FB61-44A0-B417-1E5B496C5FE0}" type="pres">
      <dgm:prSet presAssocID="{731AF6D1-52D4-43C1-B18A-5B64B22A15B1}" presName="linear" presStyleCnt="0">
        <dgm:presLayoutVars>
          <dgm:dir/>
          <dgm:animLvl val="lvl"/>
          <dgm:resizeHandles val="exact"/>
        </dgm:presLayoutVars>
      </dgm:prSet>
      <dgm:spPr/>
    </dgm:pt>
    <dgm:pt modelId="{0E6DAC7D-A2C0-4B55-B860-6AE7E5EC7C78}" type="pres">
      <dgm:prSet presAssocID="{745E3DA7-2764-4DC4-9A3A-785DEF4E12E1}" presName="parentLin" presStyleCnt="0"/>
      <dgm:spPr/>
    </dgm:pt>
    <dgm:pt modelId="{7357AABA-6364-4FE6-85FD-8B03E341B1FA}" type="pres">
      <dgm:prSet presAssocID="{745E3DA7-2764-4DC4-9A3A-785DEF4E12E1}" presName="parentLeftMargin" presStyleLbl="node1" presStyleIdx="0" presStyleCnt="2"/>
      <dgm:spPr/>
    </dgm:pt>
    <dgm:pt modelId="{3D547096-BDF0-435A-B620-CF0A616A570B}" type="pres">
      <dgm:prSet presAssocID="{745E3DA7-2764-4DC4-9A3A-785DEF4E12E1}" presName="parentText" presStyleLbl="node1" presStyleIdx="0" presStyleCnt="2" custScaleX="100227" custScaleY="35755" custLinFactNeighborX="-15641" custLinFactNeighborY="-8747">
        <dgm:presLayoutVars>
          <dgm:chMax val="0"/>
          <dgm:bulletEnabled val="1"/>
        </dgm:presLayoutVars>
      </dgm:prSet>
      <dgm:spPr/>
    </dgm:pt>
    <dgm:pt modelId="{9FAC20DD-EDDC-426F-85CC-10737F10CBD5}" type="pres">
      <dgm:prSet presAssocID="{745E3DA7-2764-4DC4-9A3A-785DEF4E12E1}" presName="negativeSpace" presStyleCnt="0"/>
      <dgm:spPr/>
    </dgm:pt>
    <dgm:pt modelId="{A415A3BE-A8F9-4137-B46B-133E1E1216B2}" type="pres">
      <dgm:prSet presAssocID="{745E3DA7-2764-4DC4-9A3A-785DEF4E12E1}" presName="childText" presStyleLbl="conFgAcc1" presStyleIdx="0" presStyleCnt="2" custScaleY="97734" custLinFactNeighborY="-64328">
        <dgm:presLayoutVars>
          <dgm:bulletEnabled val="1"/>
        </dgm:presLayoutVars>
      </dgm:prSet>
      <dgm:spPr/>
    </dgm:pt>
    <dgm:pt modelId="{650E6F4E-B4FE-43C5-980B-3A9E58A3BE38}" type="pres">
      <dgm:prSet presAssocID="{0D949452-9E52-442C-AED2-E3B20BCE9450}" presName="spaceBetweenRectangles" presStyleCnt="0"/>
      <dgm:spPr/>
    </dgm:pt>
    <dgm:pt modelId="{2AE8BB19-DC8B-4699-AFEC-D37C18DC6010}" type="pres">
      <dgm:prSet presAssocID="{7695544F-52C6-4159-9646-B3637EFC5250}" presName="parentLin" presStyleCnt="0"/>
      <dgm:spPr/>
    </dgm:pt>
    <dgm:pt modelId="{0FFCED0E-F275-4544-9CAE-C5640017005F}" type="pres">
      <dgm:prSet presAssocID="{7695544F-52C6-4159-9646-B3637EFC5250}" presName="parentLeftMargin" presStyleLbl="node1" presStyleIdx="0" presStyleCnt="2"/>
      <dgm:spPr/>
    </dgm:pt>
    <dgm:pt modelId="{A50FFE25-3EF5-4258-9108-E18495DA2C99}" type="pres">
      <dgm:prSet presAssocID="{7695544F-52C6-4159-9646-B3637EFC5250}" presName="parentText" presStyleLbl="node1" presStyleIdx="1" presStyleCnt="2" custScaleY="33032" custLinFactNeighborX="-11475" custLinFactNeighborY="-28460">
        <dgm:presLayoutVars>
          <dgm:chMax val="0"/>
          <dgm:bulletEnabled val="1"/>
        </dgm:presLayoutVars>
      </dgm:prSet>
      <dgm:spPr/>
    </dgm:pt>
    <dgm:pt modelId="{19FDCB20-4ABB-425A-B547-F09C38A81532}" type="pres">
      <dgm:prSet presAssocID="{7695544F-52C6-4159-9646-B3637EFC5250}" presName="negativeSpace" presStyleCnt="0"/>
      <dgm:spPr/>
    </dgm:pt>
    <dgm:pt modelId="{66764CF6-E94C-465F-BD5E-0A908E303732}" type="pres">
      <dgm:prSet presAssocID="{7695544F-52C6-4159-9646-B3637EFC5250}" presName="childText" presStyleLbl="conFgAcc1" presStyleIdx="1" presStyleCnt="2" custScaleY="91883" custLinFactNeighborX="-206" custLinFactNeighborY="-44000">
        <dgm:presLayoutVars>
          <dgm:bulletEnabled val="1"/>
        </dgm:presLayoutVars>
      </dgm:prSet>
      <dgm:spPr/>
    </dgm:pt>
  </dgm:ptLst>
  <dgm:cxnLst>
    <dgm:cxn modelId="{AF450C0C-3B19-426F-9384-22822E16366F}" srcId="{7695544F-52C6-4159-9646-B3637EFC5250}" destId="{E75CCBA0-33F8-41EB-8D2F-132C2D586A26}" srcOrd="1" destOrd="0" parTransId="{6B88734E-CE56-4879-B852-0334F00F88D9}" sibTransId="{998BF8AF-980A-43D4-9118-BC97FF8DEEF5}"/>
    <dgm:cxn modelId="{FBFC9D1D-0F59-45EE-9466-4A8D9541CC92}" srcId="{731AF6D1-52D4-43C1-B18A-5B64B22A15B1}" destId="{745E3DA7-2764-4DC4-9A3A-785DEF4E12E1}" srcOrd="0" destOrd="0" parTransId="{4DA03953-BFAB-42E5-B26E-A3F89C4A28CF}" sibTransId="{0D949452-9E52-442C-AED2-E3B20BCE9450}"/>
    <dgm:cxn modelId="{FF520222-5A68-42D0-95C1-BB19B7DB8625}" srcId="{745E3DA7-2764-4DC4-9A3A-785DEF4E12E1}" destId="{E3686C05-5487-4D1A-BFA2-E6D7BF7F4263}" srcOrd="1" destOrd="0" parTransId="{A6C2CA44-5EF9-4461-8331-92DEC3D52265}" sibTransId="{E755CB34-E6C3-4442-A694-C6FC1E5567F5}"/>
    <dgm:cxn modelId="{84FF0530-0394-4D4D-A1BA-4EBE13565551}" type="presOf" srcId="{88C68E86-E4E6-4A80-9803-E42B34054DF7}" destId="{66764CF6-E94C-465F-BD5E-0A908E303732}" srcOrd="0" destOrd="0" presId="urn:microsoft.com/office/officeart/2005/8/layout/list1"/>
    <dgm:cxn modelId="{A43C1836-1031-4342-AE83-71D3BA2BF3CF}" type="presOf" srcId="{E3686C05-5487-4D1A-BFA2-E6D7BF7F4263}" destId="{A415A3BE-A8F9-4137-B46B-133E1E1216B2}" srcOrd="0" destOrd="1" presId="urn:microsoft.com/office/officeart/2005/8/layout/list1"/>
    <dgm:cxn modelId="{2968234A-6824-46D6-BB88-824966854820}" type="presOf" srcId="{0FD8E1A9-C3E0-4FD1-86A3-A72AC4EE20AA}" destId="{A415A3BE-A8F9-4137-B46B-133E1E1216B2}" srcOrd="0" destOrd="0" presId="urn:microsoft.com/office/officeart/2005/8/layout/list1"/>
    <dgm:cxn modelId="{BCED814C-672D-4D94-9EE6-59EA9D3C169F}" type="presOf" srcId="{E75CCBA0-33F8-41EB-8D2F-132C2D586A26}" destId="{66764CF6-E94C-465F-BD5E-0A908E303732}" srcOrd="0" destOrd="1" presId="urn:microsoft.com/office/officeart/2005/8/layout/list1"/>
    <dgm:cxn modelId="{9279114E-F4FB-44A1-A966-54F1614C5979}" srcId="{731AF6D1-52D4-43C1-B18A-5B64B22A15B1}" destId="{7695544F-52C6-4159-9646-B3637EFC5250}" srcOrd="1" destOrd="0" parTransId="{EF791BB6-F2C3-4CE2-9247-7E54BFE0CA75}" sibTransId="{D1413215-DFAD-4F0E-B04B-8C41BAA7D1E2}"/>
    <dgm:cxn modelId="{A741F879-DB8C-4F82-958F-F79CEC96DD84}" srcId="{7695544F-52C6-4159-9646-B3637EFC5250}" destId="{88C68E86-E4E6-4A80-9803-E42B34054DF7}" srcOrd="0" destOrd="0" parTransId="{7BE8016B-2F27-42F2-9222-DE9429A1F7D9}" sibTransId="{3D5619FA-A190-4CC0-AB68-7434FB9B18A0}"/>
    <dgm:cxn modelId="{289DD284-DADE-404A-B267-23CFE6226169}" type="presOf" srcId="{7695544F-52C6-4159-9646-B3637EFC5250}" destId="{0FFCED0E-F275-4544-9CAE-C5640017005F}" srcOrd="0" destOrd="0" presId="urn:microsoft.com/office/officeart/2005/8/layout/list1"/>
    <dgm:cxn modelId="{470CF8A4-023C-4A3C-9B5E-B9F2645ACEDE}" type="presOf" srcId="{745E3DA7-2764-4DC4-9A3A-785DEF4E12E1}" destId="{3D547096-BDF0-435A-B620-CF0A616A570B}" srcOrd="1" destOrd="0" presId="urn:microsoft.com/office/officeart/2005/8/layout/list1"/>
    <dgm:cxn modelId="{7F0496B2-3443-42D2-8FA6-FBB2A5D0ECF3}" type="presOf" srcId="{745E3DA7-2764-4DC4-9A3A-785DEF4E12E1}" destId="{7357AABA-6364-4FE6-85FD-8B03E341B1FA}" srcOrd="0" destOrd="0" presId="urn:microsoft.com/office/officeart/2005/8/layout/list1"/>
    <dgm:cxn modelId="{1DEDB6CF-F4B6-43AC-8601-CAD8C8C30DE8}" srcId="{745E3DA7-2764-4DC4-9A3A-785DEF4E12E1}" destId="{0FD8E1A9-C3E0-4FD1-86A3-A72AC4EE20AA}" srcOrd="0" destOrd="0" parTransId="{7893E6E2-5AAB-41D7-84A8-F50DA6093AE5}" sibTransId="{F37A55D8-5D5E-431D-BFDC-4ACDE5BF71A9}"/>
    <dgm:cxn modelId="{FA153DE4-48AB-4DC9-BBCC-8BD503A70FB1}" type="presOf" srcId="{7695544F-52C6-4159-9646-B3637EFC5250}" destId="{A50FFE25-3EF5-4258-9108-E18495DA2C99}" srcOrd="1" destOrd="0" presId="urn:microsoft.com/office/officeart/2005/8/layout/list1"/>
    <dgm:cxn modelId="{8489C1EB-5B4F-48E2-B378-4D12176E8588}" type="presOf" srcId="{731AF6D1-52D4-43C1-B18A-5B64B22A15B1}" destId="{F830C0E6-FB61-44A0-B417-1E5B496C5FE0}" srcOrd="0" destOrd="0" presId="urn:microsoft.com/office/officeart/2005/8/layout/list1"/>
    <dgm:cxn modelId="{80491175-5F29-477C-9637-C28BE6BFC9D4}" type="presParOf" srcId="{F830C0E6-FB61-44A0-B417-1E5B496C5FE0}" destId="{0E6DAC7D-A2C0-4B55-B860-6AE7E5EC7C78}" srcOrd="0" destOrd="0" presId="urn:microsoft.com/office/officeart/2005/8/layout/list1"/>
    <dgm:cxn modelId="{22542ABC-9BBF-45C0-B5CF-873993134BB7}" type="presParOf" srcId="{0E6DAC7D-A2C0-4B55-B860-6AE7E5EC7C78}" destId="{7357AABA-6364-4FE6-85FD-8B03E341B1FA}" srcOrd="0" destOrd="0" presId="urn:microsoft.com/office/officeart/2005/8/layout/list1"/>
    <dgm:cxn modelId="{03618125-CF46-40EC-820C-4E43DC54FC3D}" type="presParOf" srcId="{0E6DAC7D-A2C0-4B55-B860-6AE7E5EC7C78}" destId="{3D547096-BDF0-435A-B620-CF0A616A570B}" srcOrd="1" destOrd="0" presId="urn:microsoft.com/office/officeart/2005/8/layout/list1"/>
    <dgm:cxn modelId="{D4B532B2-3903-44A1-8532-3DBEA5BBCC97}" type="presParOf" srcId="{F830C0E6-FB61-44A0-B417-1E5B496C5FE0}" destId="{9FAC20DD-EDDC-426F-85CC-10737F10CBD5}" srcOrd="1" destOrd="0" presId="urn:microsoft.com/office/officeart/2005/8/layout/list1"/>
    <dgm:cxn modelId="{66E91C5F-E53D-448E-A08A-4958A6DA836B}" type="presParOf" srcId="{F830C0E6-FB61-44A0-B417-1E5B496C5FE0}" destId="{A415A3BE-A8F9-4137-B46B-133E1E1216B2}" srcOrd="2" destOrd="0" presId="urn:microsoft.com/office/officeart/2005/8/layout/list1"/>
    <dgm:cxn modelId="{75400AA3-8002-4158-A0A8-A93B8AD680C1}" type="presParOf" srcId="{F830C0E6-FB61-44A0-B417-1E5B496C5FE0}" destId="{650E6F4E-B4FE-43C5-980B-3A9E58A3BE38}" srcOrd="3" destOrd="0" presId="urn:microsoft.com/office/officeart/2005/8/layout/list1"/>
    <dgm:cxn modelId="{021C84AC-75CF-4FB8-B005-7C0672904EA7}" type="presParOf" srcId="{F830C0E6-FB61-44A0-B417-1E5B496C5FE0}" destId="{2AE8BB19-DC8B-4699-AFEC-D37C18DC6010}" srcOrd="4" destOrd="0" presId="urn:microsoft.com/office/officeart/2005/8/layout/list1"/>
    <dgm:cxn modelId="{259DF9F7-D0E0-4AF7-AB28-391C910FF48A}" type="presParOf" srcId="{2AE8BB19-DC8B-4699-AFEC-D37C18DC6010}" destId="{0FFCED0E-F275-4544-9CAE-C5640017005F}" srcOrd="0" destOrd="0" presId="urn:microsoft.com/office/officeart/2005/8/layout/list1"/>
    <dgm:cxn modelId="{E1DB0402-1969-4F13-A291-6D3260F015CF}" type="presParOf" srcId="{2AE8BB19-DC8B-4699-AFEC-D37C18DC6010}" destId="{A50FFE25-3EF5-4258-9108-E18495DA2C99}" srcOrd="1" destOrd="0" presId="urn:microsoft.com/office/officeart/2005/8/layout/list1"/>
    <dgm:cxn modelId="{64EEB294-0251-462B-B88C-E125C8DB8499}" type="presParOf" srcId="{F830C0E6-FB61-44A0-B417-1E5B496C5FE0}" destId="{19FDCB20-4ABB-425A-B547-F09C38A81532}" srcOrd="5" destOrd="0" presId="urn:microsoft.com/office/officeart/2005/8/layout/list1"/>
    <dgm:cxn modelId="{90A2C467-A5B0-4D6C-AA19-E61BFE814582}" type="presParOf" srcId="{F830C0E6-FB61-44A0-B417-1E5B496C5FE0}" destId="{66764CF6-E94C-465F-BD5E-0A908E30373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CF6E59-E0B3-4F8B-86F5-EA3C667231ED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F05637A6-A246-43BB-9E92-4EA1F8AFC27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Physical Aspects</a:t>
          </a:r>
        </a:p>
      </dgm:t>
    </dgm:pt>
    <dgm:pt modelId="{D6C1F77A-EDCE-4646-89F2-350DA8A9ED6B}" type="par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7989E130-3CE5-4CB2-99FB-FC33612C58D1}" type="sib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8F0AF134-33C2-4EE1-80AD-8E7542BA61E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Neutron Source</a:t>
          </a:r>
        </a:p>
      </dgm:t>
    </dgm:pt>
    <dgm:pt modelId="{6415E530-05D9-4547-9B29-A50FDEABCCA9}" type="par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04AC7F99-013D-4523-9478-03CDAE3D4793}" type="sib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BE2AC0F0-28D3-4274-8A27-DE4A79DFE570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Neutron Beam</a:t>
          </a:r>
        </a:p>
      </dgm:t>
    </dgm:pt>
    <dgm:pt modelId="{9D29EE93-D369-4FDC-88ED-FBD054391A3F}" type="par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9F3E8F8-048A-4FAD-A364-E5CD2D28DC1C}" type="sib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D464376-8DDD-49C1-9E2D-96E236479977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Facility Design</a:t>
          </a:r>
        </a:p>
      </dgm:t>
    </dgm:pt>
    <dgm:pt modelId="{FEEFE502-C4D1-4540-B419-931588612A70}" type="par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F9432A7-47DD-4BC3-AE46-E6E27ACC39D2}" type="sib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711D94C-4990-414A-BAD8-062760F0B861}" type="pres">
      <dgm:prSet presAssocID="{A5CF6E59-E0B3-4F8B-86F5-EA3C667231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9D3775-24D7-4B65-990E-024A424D2B37}" type="pres">
      <dgm:prSet presAssocID="{F05637A6-A246-43BB-9E92-4EA1F8AFC272}" presName="singleCycle" presStyleCnt="0"/>
      <dgm:spPr/>
    </dgm:pt>
    <dgm:pt modelId="{C1B0E49D-EACD-475F-9F98-BDFF2A390FC3}" type="pres">
      <dgm:prSet presAssocID="{F05637A6-A246-43BB-9E92-4EA1F8AFC272}" presName="singleCenter" presStyleLbl="node1" presStyleIdx="0" presStyleCnt="4" custLinFactNeighborX="0" custLinFactNeighborY="-13008">
        <dgm:presLayoutVars>
          <dgm:chMax val="7"/>
          <dgm:chPref val="7"/>
        </dgm:presLayoutVars>
      </dgm:prSet>
      <dgm:spPr/>
    </dgm:pt>
    <dgm:pt modelId="{1B03FB01-91E4-4FB7-8B81-E57F4D65CD80}" type="pres">
      <dgm:prSet presAssocID="{6415E530-05D9-4547-9B29-A50FDEABCCA9}" presName="Name56" presStyleLbl="parChTrans1D2" presStyleIdx="0" presStyleCnt="3"/>
      <dgm:spPr/>
    </dgm:pt>
    <dgm:pt modelId="{94EED5CC-24EB-4E07-A2D8-4826F03F41C1}" type="pres">
      <dgm:prSet presAssocID="{8F0AF134-33C2-4EE1-80AD-8E7542BA61E2}" presName="text0" presStyleLbl="node1" presStyleIdx="1" presStyleCnt="4" custScaleX="167186" custRadScaleRad="99661" custRadScaleInc="0">
        <dgm:presLayoutVars>
          <dgm:bulletEnabled val="1"/>
        </dgm:presLayoutVars>
      </dgm:prSet>
      <dgm:spPr/>
    </dgm:pt>
    <dgm:pt modelId="{5627A03A-4DD2-42ED-8F76-3DD4C1C04800}" type="pres">
      <dgm:prSet presAssocID="{9D29EE93-D369-4FDC-88ED-FBD054391A3F}" presName="Name56" presStyleLbl="parChTrans1D2" presStyleIdx="1" presStyleCnt="3"/>
      <dgm:spPr/>
    </dgm:pt>
    <dgm:pt modelId="{D2BD9954-7FF0-4B61-9389-69EF3BF662C0}" type="pres">
      <dgm:prSet presAssocID="{BE2AC0F0-28D3-4274-8A27-DE4A79DFE570}" presName="text0" presStyleLbl="node1" presStyleIdx="2" presStyleCnt="4" custScaleX="144037" custRadScaleRad="54553" custRadScaleInc="100000">
        <dgm:presLayoutVars>
          <dgm:bulletEnabled val="1"/>
        </dgm:presLayoutVars>
      </dgm:prSet>
      <dgm:spPr/>
    </dgm:pt>
    <dgm:pt modelId="{36B1A44B-D3EF-4457-BEC3-F25E928460F2}" type="pres">
      <dgm:prSet presAssocID="{FEEFE502-C4D1-4540-B419-931588612A70}" presName="Name56" presStyleLbl="parChTrans1D2" presStyleIdx="2" presStyleCnt="3"/>
      <dgm:spPr/>
    </dgm:pt>
    <dgm:pt modelId="{EB489304-3EDE-4455-A63E-721EBDC12790}" type="pres">
      <dgm:prSet presAssocID="{AD464376-8DDD-49C1-9E2D-96E236479977}" presName="text0" presStyleLbl="node1" presStyleIdx="3" presStyleCnt="4" custScaleX="126358" custScaleY="136617" custRadScaleRad="86999" custRadScaleInc="77833">
        <dgm:presLayoutVars>
          <dgm:bulletEnabled val="1"/>
        </dgm:presLayoutVars>
      </dgm:prSet>
      <dgm:spPr/>
    </dgm:pt>
  </dgm:ptLst>
  <dgm:cxnLst>
    <dgm:cxn modelId="{44A11605-B112-4189-8EB0-60AFCAF68C59}" srcId="{A5CF6E59-E0B3-4F8B-86F5-EA3C667231ED}" destId="{F05637A6-A246-43BB-9E92-4EA1F8AFC272}" srcOrd="0" destOrd="0" parTransId="{D6C1F77A-EDCE-4646-89F2-350DA8A9ED6B}" sibTransId="{7989E130-3CE5-4CB2-99FB-FC33612C58D1}"/>
    <dgm:cxn modelId="{D76BD219-A4CB-48A9-9FD6-0702E21B2840}" srcId="{F05637A6-A246-43BB-9E92-4EA1F8AFC272}" destId="{8F0AF134-33C2-4EE1-80AD-8E7542BA61E2}" srcOrd="0" destOrd="0" parTransId="{6415E530-05D9-4547-9B29-A50FDEABCCA9}" sibTransId="{04AC7F99-013D-4523-9478-03CDAE3D4793}"/>
    <dgm:cxn modelId="{68089960-116D-427F-9C10-18AC19776276}" type="presOf" srcId="{A5CF6E59-E0B3-4F8B-86F5-EA3C667231ED}" destId="{2711D94C-4990-414A-BAD8-062760F0B861}" srcOrd="0" destOrd="0" presId="urn:microsoft.com/office/officeart/2008/layout/RadialCluster"/>
    <dgm:cxn modelId="{8A582262-E71D-4DAB-B72A-52AF2B1DEF26}" type="presOf" srcId="{8F0AF134-33C2-4EE1-80AD-8E7542BA61E2}" destId="{94EED5CC-24EB-4E07-A2D8-4826F03F41C1}" srcOrd="0" destOrd="0" presId="urn:microsoft.com/office/officeart/2008/layout/RadialCluster"/>
    <dgm:cxn modelId="{A6D01363-0E92-4591-B5CF-C173B167278B}" srcId="{F05637A6-A246-43BB-9E92-4EA1F8AFC272}" destId="{BE2AC0F0-28D3-4274-8A27-DE4A79DFE570}" srcOrd="1" destOrd="0" parTransId="{9D29EE93-D369-4FDC-88ED-FBD054391A3F}" sibTransId="{A9F3E8F8-048A-4FAD-A364-E5CD2D28DC1C}"/>
    <dgm:cxn modelId="{B311FA81-A177-4977-9AF6-9EC536BAB9A0}" srcId="{F05637A6-A246-43BB-9E92-4EA1F8AFC272}" destId="{AD464376-8DDD-49C1-9E2D-96E236479977}" srcOrd="2" destOrd="0" parTransId="{FEEFE502-C4D1-4540-B419-931588612A70}" sibTransId="{2F9432A7-47DD-4BC3-AE46-E6E27ACC39D2}"/>
    <dgm:cxn modelId="{E5DF7EA0-B085-43C9-B6D2-1F3292A596CB}" type="presOf" srcId="{9D29EE93-D369-4FDC-88ED-FBD054391A3F}" destId="{5627A03A-4DD2-42ED-8F76-3DD4C1C04800}" srcOrd="0" destOrd="0" presId="urn:microsoft.com/office/officeart/2008/layout/RadialCluster"/>
    <dgm:cxn modelId="{D39BEDA9-6D09-4F58-8912-6EF485B66D41}" type="presOf" srcId="{BE2AC0F0-28D3-4274-8A27-DE4A79DFE570}" destId="{D2BD9954-7FF0-4B61-9389-69EF3BF662C0}" srcOrd="0" destOrd="0" presId="urn:microsoft.com/office/officeart/2008/layout/RadialCluster"/>
    <dgm:cxn modelId="{94CA30C9-B3C3-4FFD-9B32-3561FB90961C}" type="presOf" srcId="{F05637A6-A246-43BB-9E92-4EA1F8AFC272}" destId="{C1B0E49D-EACD-475F-9F98-BDFF2A390FC3}" srcOrd="0" destOrd="0" presId="urn:microsoft.com/office/officeart/2008/layout/RadialCluster"/>
    <dgm:cxn modelId="{0744B8E9-D81B-43DD-A508-396094FA93E0}" type="presOf" srcId="{FEEFE502-C4D1-4540-B419-931588612A70}" destId="{36B1A44B-D3EF-4457-BEC3-F25E928460F2}" srcOrd="0" destOrd="0" presId="urn:microsoft.com/office/officeart/2008/layout/RadialCluster"/>
    <dgm:cxn modelId="{3037D4ED-A12A-4EA4-9637-D948072B12D2}" type="presOf" srcId="{6415E530-05D9-4547-9B29-A50FDEABCCA9}" destId="{1B03FB01-91E4-4FB7-8B81-E57F4D65CD80}" srcOrd="0" destOrd="0" presId="urn:microsoft.com/office/officeart/2008/layout/RadialCluster"/>
    <dgm:cxn modelId="{254853FD-E1BD-4574-AFDE-A7E60D9933CD}" type="presOf" srcId="{AD464376-8DDD-49C1-9E2D-96E236479977}" destId="{EB489304-3EDE-4455-A63E-721EBDC12790}" srcOrd="0" destOrd="0" presId="urn:microsoft.com/office/officeart/2008/layout/RadialCluster"/>
    <dgm:cxn modelId="{8281655B-89C6-4BAB-82E2-3B385DF35ED5}" type="presParOf" srcId="{2711D94C-4990-414A-BAD8-062760F0B861}" destId="{A99D3775-24D7-4B65-990E-024A424D2B37}" srcOrd="0" destOrd="0" presId="urn:microsoft.com/office/officeart/2008/layout/RadialCluster"/>
    <dgm:cxn modelId="{D421E41C-825D-4878-AF77-DCF6A9685934}" type="presParOf" srcId="{A99D3775-24D7-4B65-990E-024A424D2B37}" destId="{C1B0E49D-EACD-475F-9F98-BDFF2A390FC3}" srcOrd="0" destOrd="0" presId="urn:microsoft.com/office/officeart/2008/layout/RadialCluster"/>
    <dgm:cxn modelId="{5DA0A867-1D0F-4699-95A5-B05562FA82A4}" type="presParOf" srcId="{A99D3775-24D7-4B65-990E-024A424D2B37}" destId="{1B03FB01-91E4-4FB7-8B81-E57F4D65CD80}" srcOrd="1" destOrd="0" presId="urn:microsoft.com/office/officeart/2008/layout/RadialCluster"/>
    <dgm:cxn modelId="{61B8B9F8-263E-41B1-B49B-4828E47A4F99}" type="presParOf" srcId="{A99D3775-24D7-4B65-990E-024A424D2B37}" destId="{94EED5CC-24EB-4E07-A2D8-4826F03F41C1}" srcOrd="2" destOrd="0" presId="urn:microsoft.com/office/officeart/2008/layout/RadialCluster"/>
    <dgm:cxn modelId="{E7039E7E-6A6D-4D6F-9851-759F2131DC05}" type="presParOf" srcId="{A99D3775-24D7-4B65-990E-024A424D2B37}" destId="{5627A03A-4DD2-42ED-8F76-3DD4C1C04800}" srcOrd="3" destOrd="0" presId="urn:microsoft.com/office/officeart/2008/layout/RadialCluster"/>
    <dgm:cxn modelId="{9637A318-6F2D-44B6-B708-CB7BD0E957EE}" type="presParOf" srcId="{A99D3775-24D7-4B65-990E-024A424D2B37}" destId="{D2BD9954-7FF0-4B61-9389-69EF3BF662C0}" srcOrd="4" destOrd="0" presId="urn:microsoft.com/office/officeart/2008/layout/RadialCluster"/>
    <dgm:cxn modelId="{9E9AD4D4-064B-4671-8BB4-2A981A2CB5C2}" type="presParOf" srcId="{A99D3775-24D7-4B65-990E-024A424D2B37}" destId="{36B1A44B-D3EF-4457-BEC3-F25E928460F2}" srcOrd="5" destOrd="0" presId="urn:microsoft.com/office/officeart/2008/layout/RadialCluster"/>
    <dgm:cxn modelId="{EB86868C-5725-4E7E-BBA2-C298FB25673B}" type="presParOf" srcId="{A99D3775-24D7-4B65-990E-024A424D2B37}" destId="{EB489304-3EDE-4455-A63E-721EBDC127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CF6E59-E0B3-4F8B-86F5-EA3C667231ED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F05637A6-A246-43BB-9E92-4EA1F8AFC27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Biological Aspects</a:t>
          </a:r>
        </a:p>
      </dgm:t>
    </dgm:pt>
    <dgm:pt modelId="{D6C1F77A-EDCE-4646-89F2-350DA8A9ED6B}" type="par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7989E130-3CE5-4CB2-99FB-FC33612C58D1}" type="sibTrans" cxnId="{44A11605-B112-4189-8EB0-60AFCAF68C59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8F0AF134-33C2-4EE1-80AD-8E7542BA61E2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Boron</a:t>
          </a:r>
        </a:p>
      </dgm:t>
    </dgm:pt>
    <dgm:pt modelId="{6415E530-05D9-4547-9B29-A50FDEABCCA9}" type="par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04AC7F99-013D-4523-9478-03CDAE3D4793}" type="sibTrans" cxnId="{D76BD219-A4CB-48A9-9FD6-0702E21B284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BE2AC0F0-28D3-4274-8A27-DE4A79DFE570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Biological Effects</a:t>
          </a:r>
        </a:p>
      </dgm:t>
    </dgm:pt>
    <dgm:pt modelId="{9D29EE93-D369-4FDC-88ED-FBD054391A3F}" type="par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9F3E8F8-048A-4FAD-A364-E5CD2D28DC1C}" type="sibTrans" cxnId="{A6D01363-0E92-4591-B5CF-C173B167278B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AD464376-8DDD-49C1-9E2D-96E236479977}">
      <dgm:prSet phldrT="[Text]" custT="1"/>
      <dgm:spPr/>
      <dgm:t>
        <a:bodyPr/>
        <a:lstStyle/>
        <a:p>
          <a:r>
            <a:rPr lang="en-MY" sz="2400" dirty="0">
              <a:latin typeface="Book Antiqua" panose="02040602050305030304" pitchFamily="18" charset="0"/>
            </a:rPr>
            <a:t>Neutron</a:t>
          </a:r>
        </a:p>
      </dgm:t>
    </dgm:pt>
    <dgm:pt modelId="{FEEFE502-C4D1-4540-B419-931588612A70}" type="par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F9432A7-47DD-4BC3-AE46-E6E27ACC39D2}" type="sibTrans" cxnId="{B311FA81-A177-4977-9AF6-9EC536BAB9A0}">
      <dgm:prSet/>
      <dgm:spPr/>
      <dgm:t>
        <a:bodyPr/>
        <a:lstStyle/>
        <a:p>
          <a:endParaRPr lang="en-MY" sz="2400">
            <a:latin typeface="Book Antiqua" panose="02040602050305030304" pitchFamily="18" charset="0"/>
          </a:endParaRPr>
        </a:p>
      </dgm:t>
    </dgm:pt>
    <dgm:pt modelId="{2711D94C-4990-414A-BAD8-062760F0B861}" type="pres">
      <dgm:prSet presAssocID="{A5CF6E59-E0B3-4F8B-86F5-EA3C667231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99D3775-24D7-4B65-990E-024A424D2B37}" type="pres">
      <dgm:prSet presAssocID="{F05637A6-A246-43BB-9E92-4EA1F8AFC272}" presName="singleCycle" presStyleCnt="0"/>
      <dgm:spPr/>
    </dgm:pt>
    <dgm:pt modelId="{C1B0E49D-EACD-475F-9F98-BDFF2A390FC3}" type="pres">
      <dgm:prSet presAssocID="{F05637A6-A246-43BB-9E92-4EA1F8AFC272}" presName="singleCenter" presStyleLbl="node1" presStyleIdx="0" presStyleCnt="4" custScaleX="123612" custLinFactNeighborY="-11193">
        <dgm:presLayoutVars>
          <dgm:chMax val="7"/>
          <dgm:chPref val="7"/>
        </dgm:presLayoutVars>
      </dgm:prSet>
      <dgm:spPr/>
    </dgm:pt>
    <dgm:pt modelId="{1B03FB01-91E4-4FB7-8B81-E57F4D65CD80}" type="pres">
      <dgm:prSet presAssocID="{6415E530-05D9-4547-9B29-A50FDEABCCA9}" presName="Name56" presStyleLbl="parChTrans1D2" presStyleIdx="0" presStyleCnt="3"/>
      <dgm:spPr/>
    </dgm:pt>
    <dgm:pt modelId="{94EED5CC-24EB-4E07-A2D8-4826F03F41C1}" type="pres">
      <dgm:prSet presAssocID="{8F0AF134-33C2-4EE1-80AD-8E7542BA61E2}" presName="text0" presStyleLbl="node1" presStyleIdx="1" presStyleCnt="4" custRadScaleRad="99661" custRadScaleInc="0">
        <dgm:presLayoutVars>
          <dgm:bulletEnabled val="1"/>
        </dgm:presLayoutVars>
      </dgm:prSet>
      <dgm:spPr/>
    </dgm:pt>
    <dgm:pt modelId="{5627A03A-4DD2-42ED-8F76-3DD4C1C04800}" type="pres">
      <dgm:prSet presAssocID="{9D29EE93-D369-4FDC-88ED-FBD054391A3F}" presName="Name56" presStyleLbl="parChTrans1D2" presStyleIdx="1" presStyleCnt="3"/>
      <dgm:spPr/>
    </dgm:pt>
    <dgm:pt modelId="{D2BD9954-7FF0-4B61-9389-69EF3BF662C0}" type="pres">
      <dgm:prSet presAssocID="{BE2AC0F0-28D3-4274-8A27-DE4A79DFE570}" presName="text0" presStyleLbl="node1" presStyleIdx="2" presStyleCnt="4" custScaleX="209133" custRadScaleRad="54553" custRadScaleInc="100000">
        <dgm:presLayoutVars>
          <dgm:bulletEnabled val="1"/>
        </dgm:presLayoutVars>
      </dgm:prSet>
      <dgm:spPr/>
    </dgm:pt>
    <dgm:pt modelId="{36B1A44B-D3EF-4457-BEC3-F25E928460F2}" type="pres">
      <dgm:prSet presAssocID="{FEEFE502-C4D1-4540-B419-931588612A70}" presName="Name56" presStyleLbl="parChTrans1D2" presStyleIdx="2" presStyleCnt="3"/>
      <dgm:spPr/>
    </dgm:pt>
    <dgm:pt modelId="{EB489304-3EDE-4455-A63E-721EBDC12790}" type="pres">
      <dgm:prSet presAssocID="{AD464376-8DDD-49C1-9E2D-96E236479977}" presName="text0" presStyleLbl="node1" presStyleIdx="3" presStyleCnt="4" custScaleX="138424" custRadScaleRad="97299" custRadScaleInc="-272170">
        <dgm:presLayoutVars>
          <dgm:bulletEnabled val="1"/>
        </dgm:presLayoutVars>
      </dgm:prSet>
      <dgm:spPr/>
    </dgm:pt>
  </dgm:ptLst>
  <dgm:cxnLst>
    <dgm:cxn modelId="{44A11605-B112-4189-8EB0-60AFCAF68C59}" srcId="{A5CF6E59-E0B3-4F8B-86F5-EA3C667231ED}" destId="{F05637A6-A246-43BB-9E92-4EA1F8AFC272}" srcOrd="0" destOrd="0" parTransId="{D6C1F77A-EDCE-4646-89F2-350DA8A9ED6B}" sibTransId="{7989E130-3CE5-4CB2-99FB-FC33612C58D1}"/>
    <dgm:cxn modelId="{D76BD219-A4CB-48A9-9FD6-0702E21B2840}" srcId="{F05637A6-A246-43BB-9E92-4EA1F8AFC272}" destId="{8F0AF134-33C2-4EE1-80AD-8E7542BA61E2}" srcOrd="0" destOrd="0" parTransId="{6415E530-05D9-4547-9B29-A50FDEABCCA9}" sibTransId="{04AC7F99-013D-4523-9478-03CDAE3D4793}"/>
    <dgm:cxn modelId="{68089960-116D-427F-9C10-18AC19776276}" type="presOf" srcId="{A5CF6E59-E0B3-4F8B-86F5-EA3C667231ED}" destId="{2711D94C-4990-414A-BAD8-062760F0B861}" srcOrd="0" destOrd="0" presId="urn:microsoft.com/office/officeart/2008/layout/RadialCluster"/>
    <dgm:cxn modelId="{8A582262-E71D-4DAB-B72A-52AF2B1DEF26}" type="presOf" srcId="{8F0AF134-33C2-4EE1-80AD-8E7542BA61E2}" destId="{94EED5CC-24EB-4E07-A2D8-4826F03F41C1}" srcOrd="0" destOrd="0" presId="urn:microsoft.com/office/officeart/2008/layout/RadialCluster"/>
    <dgm:cxn modelId="{A6D01363-0E92-4591-B5CF-C173B167278B}" srcId="{F05637A6-A246-43BB-9E92-4EA1F8AFC272}" destId="{BE2AC0F0-28D3-4274-8A27-DE4A79DFE570}" srcOrd="1" destOrd="0" parTransId="{9D29EE93-D369-4FDC-88ED-FBD054391A3F}" sibTransId="{A9F3E8F8-048A-4FAD-A364-E5CD2D28DC1C}"/>
    <dgm:cxn modelId="{B311FA81-A177-4977-9AF6-9EC536BAB9A0}" srcId="{F05637A6-A246-43BB-9E92-4EA1F8AFC272}" destId="{AD464376-8DDD-49C1-9E2D-96E236479977}" srcOrd="2" destOrd="0" parTransId="{FEEFE502-C4D1-4540-B419-931588612A70}" sibTransId="{2F9432A7-47DD-4BC3-AE46-E6E27ACC39D2}"/>
    <dgm:cxn modelId="{E5DF7EA0-B085-43C9-B6D2-1F3292A596CB}" type="presOf" srcId="{9D29EE93-D369-4FDC-88ED-FBD054391A3F}" destId="{5627A03A-4DD2-42ED-8F76-3DD4C1C04800}" srcOrd="0" destOrd="0" presId="urn:microsoft.com/office/officeart/2008/layout/RadialCluster"/>
    <dgm:cxn modelId="{D39BEDA9-6D09-4F58-8912-6EF485B66D41}" type="presOf" srcId="{BE2AC0F0-28D3-4274-8A27-DE4A79DFE570}" destId="{D2BD9954-7FF0-4B61-9389-69EF3BF662C0}" srcOrd="0" destOrd="0" presId="urn:microsoft.com/office/officeart/2008/layout/RadialCluster"/>
    <dgm:cxn modelId="{94CA30C9-B3C3-4FFD-9B32-3561FB90961C}" type="presOf" srcId="{F05637A6-A246-43BB-9E92-4EA1F8AFC272}" destId="{C1B0E49D-EACD-475F-9F98-BDFF2A390FC3}" srcOrd="0" destOrd="0" presId="urn:microsoft.com/office/officeart/2008/layout/RadialCluster"/>
    <dgm:cxn modelId="{0744B8E9-D81B-43DD-A508-396094FA93E0}" type="presOf" srcId="{FEEFE502-C4D1-4540-B419-931588612A70}" destId="{36B1A44B-D3EF-4457-BEC3-F25E928460F2}" srcOrd="0" destOrd="0" presId="urn:microsoft.com/office/officeart/2008/layout/RadialCluster"/>
    <dgm:cxn modelId="{3037D4ED-A12A-4EA4-9637-D948072B12D2}" type="presOf" srcId="{6415E530-05D9-4547-9B29-A50FDEABCCA9}" destId="{1B03FB01-91E4-4FB7-8B81-E57F4D65CD80}" srcOrd="0" destOrd="0" presId="urn:microsoft.com/office/officeart/2008/layout/RadialCluster"/>
    <dgm:cxn modelId="{254853FD-E1BD-4574-AFDE-A7E60D9933CD}" type="presOf" srcId="{AD464376-8DDD-49C1-9E2D-96E236479977}" destId="{EB489304-3EDE-4455-A63E-721EBDC12790}" srcOrd="0" destOrd="0" presId="urn:microsoft.com/office/officeart/2008/layout/RadialCluster"/>
    <dgm:cxn modelId="{8281655B-89C6-4BAB-82E2-3B385DF35ED5}" type="presParOf" srcId="{2711D94C-4990-414A-BAD8-062760F0B861}" destId="{A99D3775-24D7-4B65-990E-024A424D2B37}" srcOrd="0" destOrd="0" presId="urn:microsoft.com/office/officeart/2008/layout/RadialCluster"/>
    <dgm:cxn modelId="{D421E41C-825D-4878-AF77-DCF6A9685934}" type="presParOf" srcId="{A99D3775-24D7-4B65-990E-024A424D2B37}" destId="{C1B0E49D-EACD-475F-9F98-BDFF2A390FC3}" srcOrd="0" destOrd="0" presId="urn:microsoft.com/office/officeart/2008/layout/RadialCluster"/>
    <dgm:cxn modelId="{5DA0A867-1D0F-4699-95A5-B05562FA82A4}" type="presParOf" srcId="{A99D3775-24D7-4B65-990E-024A424D2B37}" destId="{1B03FB01-91E4-4FB7-8B81-E57F4D65CD80}" srcOrd="1" destOrd="0" presId="urn:microsoft.com/office/officeart/2008/layout/RadialCluster"/>
    <dgm:cxn modelId="{61B8B9F8-263E-41B1-B49B-4828E47A4F99}" type="presParOf" srcId="{A99D3775-24D7-4B65-990E-024A424D2B37}" destId="{94EED5CC-24EB-4E07-A2D8-4826F03F41C1}" srcOrd="2" destOrd="0" presId="urn:microsoft.com/office/officeart/2008/layout/RadialCluster"/>
    <dgm:cxn modelId="{E7039E7E-6A6D-4D6F-9851-759F2131DC05}" type="presParOf" srcId="{A99D3775-24D7-4B65-990E-024A424D2B37}" destId="{5627A03A-4DD2-42ED-8F76-3DD4C1C04800}" srcOrd="3" destOrd="0" presId="urn:microsoft.com/office/officeart/2008/layout/RadialCluster"/>
    <dgm:cxn modelId="{9637A318-6F2D-44B6-B708-CB7BD0E957EE}" type="presParOf" srcId="{A99D3775-24D7-4B65-990E-024A424D2B37}" destId="{D2BD9954-7FF0-4B61-9389-69EF3BF662C0}" srcOrd="4" destOrd="0" presId="urn:microsoft.com/office/officeart/2008/layout/RadialCluster"/>
    <dgm:cxn modelId="{9E9AD4D4-064B-4671-8BB4-2A981A2CB5C2}" type="presParOf" srcId="{A99D3775-24D7-4B65-990E-024A424D2B37}" destId="{36B1A44B-D3EF-4457-BEC3-F25E928460F2}" srcOrd="5" destOrd="0" presId="urn:microsoft.com/office/officeart/2008/layout/RadialCluster"/>
    <dgm:cxn modelId="{EB86868C-5725-4E7E-BBA2-C298FB25673B}" type="presParOf" srcId="{A99D3775-24D7-4B65-990E-024A424D2B37}" destId="{EB489304-3EDE-4455-A63E-721EBDC1279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E49D-EACD-475F-9F98-BDFF2A390FC3}">
      <dsp:nvSpPr>
        <dsp:cNvPr id="0" name=""/>
        <dsp:cNvSpPr/>
      </dsp:nvSpPr>
      <dsp:spPr>
        <a:xfrm>
          <a:off x="2698393" y="1716774"/>
          <a:ext cx="1575423" cy="15754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Physical Aspects</a:t>
          </a:r>
        </a:p>
      </dsp:txBody>
      <dsp:txXfrm>
        <a:off x="2775299" y="1793680"/>
        <a:ext cx="1421611" cy="1421611"/>
      </dsp:txXfrm>
    </dsp:sp>
    <dsp:sp modelId="{1B03FB01-91E4-4FB7-8B81-E57F4D65CD80}">
      <dsp:nvSpPr>
        <dsp:cNvPr id="0" name=""/>
        <dsp:cNvSpPr/>
      </dsp:nvSpPr>
      <dsp:spPr>
        <a:xfrm rot="16200000">
          <a:off x="3252528" y="1483198"/>
          <a:ext cx="467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15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ED5CC-24EB-4E07-A2D8-4826F03F41C1}">
      <dsp:nvSpPr>
        <dsp:cNvPr id="0" name=""/>
        <dsp:cNvSpPr/>
      </dsp:nvSpPr>
      <dsp:spPr>
        <a:xfrm>
          <a:off x="2603752" y="194089"/>
          <a:ext cx="1764704" cy="105553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Neutron Source</a:t>
          </a:r>
        </a:p>
      </dsp:txBody>
      <dsp:txXfrm>
        <a:off x="2655279" y="245616"/>
        <a:ext cx="1661650" cy="952479"/>
      </dsp:txXfrm>
    </dsp:sp>
    <dsp:sp modelId="{5627A03A-4DD2-42ED-8F76-3DD4C1C04800}">
      <dsp:nvSpPr>
        <dsp:cNvPr id="0" name=""/>
        <dsp:cNvSpPr/>
      </dsp:nvSpPr>
      <dsp:spPr>
        <a:xfrm rot="5400000">
          <a:off x="3168728" y="3609573"/>
          <a:ext cx="634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75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D9954-7FF0-4B61-9389-69EF3BF662C0}">
      <dsp:nvSpPr>
        <dsp:cNvPr id="0" name=""/>
        <dsp:cNvSpPr/>
      </dsp:nvSpPr>
      <dsp:spPr>
        <a:xfrm>
          <a:off x="2725925" y="3926949"/>
          <a:ext cx="1520358" cy="105553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Neutron Beam</a:t>
          </a:r>
        </a:p>
      </dsp:txBody>
      <dsp:txXfrm>
        <a:off x="2777452" y="3978476"/>
        <a:ext cx="1417304" cy="952479"/>
      </dsp:txXfrm>
    </dsp:sp>
    <dsp:sp modelId="{36B1A44B-D3EF-4457-BEC3-F25E928460F2}">
      <dsp:nvSpPr>
        <dsp:cNvPr id="0" name=""/>
        <dsp:cNvSpPr/>
      </dsp:nvSpPr>
      <dsp:spPr>
        <a:xfrm rot="10758078">
          <a:off x="2135904" y="2517521"/>
          <a:ext cx="562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50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9304-3EDE-4455-A63E-721EBDC12790}">
      <dsp:nvSpPr>
        <dsp:cNvPr id="0" name=""/>
        <dsp:cNvSpPr/>
      </dsp:nvSpPr>
      <dsp:spPr>
        <a:xfrm>
          <a:off x="802174" y="1808064"/>
          <a:ext cx="1333750" cy="144203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Facility Design</a:t>
          </a:r>
        </a:p>
      </dsp:txBody>
      <dsp:txXfrm>
        <a:off x="867282" y="1873172"/>
        <a:ext cx="1203534" cy="131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E49D-EACD-475F-9F98-BDFF2A390FC3}">
      <dsp:nvSpPr>
        <dsp:cNvPr id="0" name=""/>
        <dsp:cNvSpPr/>
      </dsp:nvSpPr>
      <dsp:spPr>
        <a:xfrm>
          <a:off x="2372461" y="1901267"/>
          <a:ext cx="1947411" cy="15754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Biological Aspects</a:t>
          </a:r>
        </a:p>
      </dsp:txBody>
      <dsp:txXfrm>
        <a:off x="2449367" y="1978173"/>
        <a:ext cx="1793599" cy="1421611"/>
      </dsp:txXfrm>
    </dsp:sp>
    <dsp:sp modelId="{1B03FB01-91E4-4FB7-8B81-E57F4D65CD80}">
      <dsp:nvSpPr>
        <dsp:cNvPr id="0" name=""/>
        <dsp:cNvSpPr/>
      </dsp:nvSpPr>
      <dsp:spPr>
        <a:xfrm rot="16200000">
          <a:off x="3068657" y="1623757"/>
          <a:ext cx="555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01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ED5CC-24EB-4E07-A2D8-4826F03F41C1}">
      <dsp:nvSpPr>
        <dsp:cNvPr id="0" name=""/>
        <dsp:cNvSpPr/>
      </dsp:nvSpPr>
      <dsp:spPr>
        <a:xfrm>
          <a:off x="2818400" y="290715"/>
          <a:ext cx="1055533" cy="105553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Boron</a:t>
          </a:r>
        </a:p>
      </dsp:txBody>
      <dsp:txXfrm>
        <a:off x="2869927" y="342242"/>
        <a:ext cx="952479" cy="952479"/>
      </dsp:txXfrm>
    </dsp:sp>
    <dsp:sp modelId="{5627A03A-4DD2-42ED-8F76-3DD4C1C04800}">
      <dsp:nvSpPr>
        <dsp:cNvPr id="0" name=""/>
        <dsp:cNvSpPr/>
      </dsp:nvSpPr>
      <dsp:spPr>
        <a:xfrm rot="5400000">
          <a:off x="3072724" y="3750133"/>
          <a:ext cx="546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88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D9954-7FF0-4B61-9389-69EF3BF662C0}">
      <dsp:nvSpPr>
        <dsp:cNvPr id="0" name=""/>
        <dsp:cNvSpPr/>
      </dsp:nvSpPr>
      <dsp:spPr>
        <a:xfrm>
          <a:off x="2242432" y="4023575"/>
          <a:ext cx="2207468" cy="105553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Biological Effects</a:t>
          </a:r>
        </a:p>
      </dsp:txBody>
      <dsp:txXfrm>
        <a:off x="2293959" y="4075102"/>
        <a:ext cx="2104414" cy="952479"/>
      </dsp:txXfrm>
    </dsp:sp>
    <dsp:sp modelId="{36B1A44B-D3EF-4457-BEC3-F25E928460F2}">
      <dsp:nvSpPr>
        <dsp:cNvPr id="0" name=""/>
        <dsp:cNvSpPr/>
      </dsp:nvSpPr>
      <dsp:spPr>
        <a:xfrm rot="21599967">
          <a:off x="4319873" y="2688966"/>
          <a:ext cx="587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74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9304-3EDE-4455-A63E-721EBDC12790}">
      <dsp:nvSpPr>
        <dsp:cNvPr id="0" name=""/>
        <dsp:cNvSpPr/>
      </dsp:nvSpPr>
      <dsp:spPr>
        <a:xfrm>
          <a:off x="4907615" y="2161189"/>
          <a:ext cx="1461111" cy="105553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Neutron</a:t>
          </a:r>
        </a:p>
      </dsp:txBody>
      <dsp:txXfrm>
        <a:off x="4959142" y="2212716"/>
        <a:ext cx="1358057" cy="952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5A3BE-A8F9-4137-B46B-133E1E1216B2}">
      <dsp:nvSpPr>
        <dsp:cNvPr id="0" name=""/>
        <dsp:cNvSpPr/>
      </dsp:nvSpPr>
      <dsp:spPr>
        <a:xfrm>
          <a:off x="0" y="0"/>
          <a:ext cx="8128000" cy="26668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937260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Moderate the fast neutrons from the core to appropriate lower energy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Suitable for large aperture irradiation facility such as thermal column</a:t>
          </a:r>
        </a:p>
      </dsp:txBody>
      <dsp:txXfrm>
        <a:off x="0" y="0"/>
        <a:ext cx="8128000" cy="2666855"/>
      </dsp:txXfrm>
    </dsp:sp>
    <dsp:sp modelId="{3D547096-BDF0-435A-B620-CF0A616A570B}">
      <dsp:nvSpPr>
        <dsp:cNvPr id="0" name=""/>
        <dsp:cNvSpPr/>
      </dsp:nvSpPr>
      <dsp:spPr>
        <a:xfrm>
          <a:off x="342834" y="102623"/>
          <a:ext cx="5702515" cy="5805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Spectrum shifting</a:t>
          </a:r>
        </a:p>
      </dsp:txBody>
      <dsp:txXfrm>
        <a:off x="371173" y="130962"/>
        <a:ext cx="5645837" cy="523840"/>
      </dsp:txXfrm>
    </dsp:sp>
    <dsp:sp modelId="{66764CF6-E94C-465F-BD5E-0A908E303732}">
      <dsp:nvSpPr>
        <dsp:cNvPr id="0" name=""/>
        <dsp:cNvSpPr/>
      </dsp:nvSpPr>
      <dsp:spPr>
        <a:xfrm>
          <a:off x="0" y="2344529"/>
          <a:ext cx="8128000" cy="2188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937260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Transmits neutrons of desired energy while blocking others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Suitable for reactor with narrow and long beam tube</a:t>
          </a:r>
        </a:p>
      </dsp:txBody>
      <dsp:txXfrm>
        <a:off x="0" y="2344529"/>
        <a:ext cx="8128000" cy="2188825"/>
      </dsp:txXfrm>
    </dsp:sp>
    <dsp:sp modelId="{A50FFE25-3EF5-4258-9108-E18495DA2C99}">
      <dsp:nvSpPr>
        <dsp:cNvPr id="0" name=""/>
        <dsp:cNvSpPr/>
      </dsp:nvSpPr>
      <dsp:spPr>
        <a:xfrm>
          <a:off x="359765" y="2515137"/>
          <a:ext cx="5689600" cy="536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Filtering</a:t>
          </a:r>
        </a:p>
      </dsp:txBody>
      <dsp:txXfrm>
        <a:off x="385945" y="2541317"/>
        <a:ext cx="5637240" cy="483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E49D-EACD-475F-9F98-BDFF2A390FC3}">
      <dsp:nvSpPr>
        <dsp:cNvPr id="0" name=""/>
        <dsp:cNvSpPr/>
      </dsp:nvSpPr>
      <dsp:spPr>
        <a:xfrm>
          <a:off x="2698393" y="1716774"/>
          <a:ext cx="1575423" cy="15754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Physical Aspects</a:t>
          </a:r>
        </a:p>
      </dsp:txBody>
      <dsp:txXfrm>
        <a:off x="2775299" y="1793680"/>
        <a:ext cx="1421611" cy="1421611"/>
      </dsp:txXfrm>
    </dsp:sp>
    <dsp:sp modelId="{1B03FB01-91E4-4FB7-8B81-E57F4D65CD80}">
      <dsp:nvSpPr>
        <dsp:cNvPr id="0" name=""/>
        <dsp:cNvSpPr/>
      </dsp:nvSpPr>
      <dsp:spPr>
        <a:xfrm rot="16200000">
          <a:off x="3252528" y="1483198"/>
          <a:ext cx="4671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7151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ED5CC-24EB-4E07-A2D8-4826F03F41C1}">
      <dsp:nvSpPr>
        <dsp:cNvPr id="0" name=""/>
        <dsp:cNvSpPr/>
      </dsp:nvSpPr>
      <dsp:spPr>
        <a:xfrm>
          <a:off x="2603752" y="194089"/>
          <a:ext cx="1764704" cy="105553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Neutron Source</a:t>
          </a:r>
        </a:p>
      </dsp:txBody>
      <dsp:txXfrm>
        <a:off x="2655279" y="245616"/>
        <a:ext cx="1661650" cy="952479"/>
      </dsp:txXfrm>
    </dsp:sp>
    <dsp:sp modelId="{5627A03A-4DD2-42ED-8F76-3DD4C1C04800}">
      <dsp:nvSpPr>
        <dsp:cNvPr id="0" name=""/>
        <dsp:cNvSpPr/>
      </dsp:nvSpPr>
      <dsp:spPr>
        <a:xfrm rot="5400000">
          <a:off x="3168728" y="3609573"/>
          <a:ext cx="634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475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D9954-7FF0-4B61-9389-69EF3BF662C0}">
      <dsp:nvSpPr>
        <dsp:cNvPr id="0" name=""/>
        <dsp:cNvSpPr/>
      </dsp:nvSpPr>
      <dsp:spPr>
        <a:xfrm>
          <a:off x="2725925" y="3926949"/>
          <a:ext cx="1520358" cy="105553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Neutron Beam</a:t>
          </a:r>
        </a:p>
      </dsp:txBody>
      <dsp:txXfrm>
        <a:off x="2777452" y="3978476"/>
        <a:ext cx="1417304" cy="952479"/>
      </dsp:txXfrm>
    </dsp:sp>
    <dsp:sp modelId="{36B1A44B-D3EF-4457-BEC3-F25E928460F2}">
      <dsp:nvSpPr>
        <dsp:cNvPr id="0" name=""/>
        <dsp:cNvSpPr/>
      </dsp:nvSpPr>
      <dsp:spPr>
        <a:xfrm rot="10758078">
          <a:off x="2135904" y="2517521"/>
          <a:ext cx="56250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2509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9304-3EDE-4455-A63E-721EBDC12790}">
      <dsp:nvSpPr>
        <dsp:cNvPr id="0" name=""/>
        <dsp:cNvSpPr/>
      </dsp:nvSpPr>
      <dsp:spPr>
        <a:xfrm>
          <a:off x="802174" y="1808064"/>
          <a:ext cx="1333750" cy="1442038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Facility Design</a:t>
          </a:r>
        </a:p>
      </dsp:txBody>
      <dsp:txXfrm>
        <a:off x="867282" y="1873172"/>
        <a:ext cx="1203534" cy="1311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0E49D-EACD-475F-9F98-BDFF2A390FC3}">
      <dsp:nvSpPr>
        <dsp:cNvPr id="0" name=""/>
        <dsp:cNvSpPr/>
      </dsp:nvSpPr>
      <dsp:spPr>
        <a:xfrm>
          <a:off x="2372461" y="1901267"/>
          <a:ext cx="1947411" cy="157542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Biological Aspects</a:t>
          </a:r>
        </a:p>
      </dsp:txBody>
      <dsp:txXfrm>
        <a:off x="2449367" y="1978173"/>
        <a:ext cx="1793599" cy="1421611"/>
      </dsp:txXfrm>
    </dsp:sp>
    <dsp:sp modelId="{1B03FB01-91E4-4FB7-8B81-E57F4D65CD80}">
      <dsp:nvSpPr>
        <dsp:cNvPr id="0" name=""/>
        <dsp:cNvSpPr/>
      </dsp:nvSpPr>
      <dsp:spPr>
        <a:xfrm rot="16200000">
          <a:off x="3068657" y="1623757"/>
          <a:ext cx="5550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5018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ED5CC-24EB-4E07-A2D8-4826F03F41C1}">
      <dsp:nvSpPr>
        <dsp:cNvPr id="0" name=""/>
        <dsp:cNvSpPr/>
      </dsp:nvSpPr>
      <dsp:spPr>
        <a:xfrm>
          <a:off x="2818400" y="290715"/>
          <a:ext cx="1055533" cy="1055533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Boron</a:t>
          </a:r>
        </a:p>
      </dsp:txBody>
      <dsp:txXfrm>
        <a:off x="2869927" y="342242"/>
        <a:ext cx="952479" cy="952479"/>
      </dsp:txXfrm>
    </dsp:sp>
    <dsp:sp modelId="{5627A03A-4DD2-42ED-8F76-3DD4C1C04800}">
      <dsp:nvSpPr>
        <dsp:cNvPr id="0" name=""/>
        <dsp:cNvSpPr/>
      </dsp:nvSpPr>
      <dsp:spPr>
        <a:xfrm rot="5400000">
          <a:off x="3072724" y="3750133"/>
          <a:ext cx="546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6885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D9954-7FF0-4B61-9389-69EF3BF662C0}">
      <dsp:nvSpPr>
        <dsp:cNvPr id="0" name=""/>
        <dsp:cNvSpPr/>
      </dsp:nvSpPr>
      <dsp:spPr>
        <a:xfrm>
          <a:off x="2242432" y="4023575"/>
          <a:ext cx="2207468" cy="1055533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Biological Effects</a:t>
          </a:r>
        </a:p>
      </dsp:txBody>
      <dsp:txXfrm>
        <a:off x="2293959" y="4075102"/>
        <a:ext cx="2104414" cy="952479"/>
      </dsp:txXfrm>
    </dsp:sp>
    <dsp:sp modelId="{36B1A44B-D3EF-4457-BEC3-F25E928460F2}">
      <dsp:nvSpPr>
        <dsp:cNvPr id="0" name=""/>
        <dsp:cNvSpPr/>
      </dsp:nvSpPr>
      <dsp:spPr>
        <a:xfrm rot="21599967">
          <a:off x="4319873" y="2688966"/>
          <a:ext cx="587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7742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89304-3EDE-4455-A63E-721EBDC12790}">
      <dsp:nvSpPr>
        <dsp:cNvPr id="0" name=""/>
        <dsp:cNvSpPr/>
      </dsp:nvSpPr>
      <dsp:spPr>
        <a:xfrm>
          <a:off x="4907615" y="2161189"/>
          <a:ext cx="1461111" cy="1055533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400" kern="1200" dirty="0">
              <a:latin typeface="Book Antiqua" panose="02040602050305030304" pitchFamily="18" charset="0"/>
            </a:rPr>
            <a:t>Neutron</a:t>
          </a:r>
        </a:p>
      </dsp:txBody>
      <dsp:txXfrm>
        <a:off x="4959142" y="2212716"/>
        <a:ext cx="1358057" cy="952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A1634-B499-6543-BB93-1812D70F63B8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004E-D50A-614D-A09A-A1890A41B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9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82854B-9420-FF46-8693-1F675A98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50"/>
          <a:stretch/>
        </p:blipFill>
        <p:spPr>
          <a:xfrm>
            <a:off x="4991100" y="0"/>
            <a:ext cx="72009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C813-3006-BB4B-A72E-415A5809E46C}"/>
              </a:ext>
            </a:extLst>
          </p:cNvPr>
          <p:cNvPicPr>
            <a:picLocks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68"/>
          <a:stretch/>
        </p:blipFill>
        <p:spPr>
          <a:xfrm>
            <a:off x="1" y="896142"/>
            <a:ext cx="5570806" cy="58931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C3190E2-F39E-164F-9E30-7A0D0E835CCF}"/>
              </a:ext>
            </a:extLst>
          </p:cNvPr>
          <p:cNvSpPr/>
          <p:nvPr userDrawn="1"/>
        </p:nvSpPr>
        <p:spPr>
          <a:xfrm>
            <a:off x="3581400" y="23813"/>
            <a:ext cx="2770414" cy="165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536E98-9ED9-5544-BCAF-3082B8C0B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1" t="89762" r="13543"/>
          <a:stretch/>
        </p:blipFill>
        <p:spPr>
          <a:xfrm>
            <a:off x="5570806" y="6155871"/>
            <a:ext cx="3039793" cy="70212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609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8256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 fontAlgn="ctr" hangingPunct="0">
              <a:defRPr sz="6000" baseline="0">
                <a:latin typeface="Arial Rounded MT Bold" panose="020F070403050403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E8707-4A52-544B-9EC6-9161670916B0}"/>
              </a:ext>
            </a:extLst>
          </p:cNvPr>
          <p:cNvSpPr/>
          <p:nvPr userDrawn="1"/>
        </p:nvSpPr>
        <p:spPr>
          <a:xfrm>
            <a:off x="0" y="0"/>
            <a:ext cx="2574388" cy="8961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C5ACD4D1-DA9B-584C-9B7B-82AB46A31E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0" t="-18229"/>
          <a:stretch/>
        </p:blipFill>
        <p:spPr>
          <a:xfrm>
            <a:off x="0" y="0"/>
            <a:ext cx="2388019" cy="12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6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86A554-B5D5-4E4C-B822-DDDBA71E91E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8DB1EF-6ED8-5E40-BEA9-D43A1DF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0"/>
            <a:ext cx="10752667" cy="753034"/>
          </a:xfrm>
          <a:prstGeom prst="rect">
            <a:avLst/>
          </a:prstGeom>
          <a:gradFill flip="none" rotWithShape="1">
            <a:gsLst>
              <a:gs pos="0">
                <a:srgbClr val="4CB5DF"/>
              </a:gs>
              <a:gs pos="60000">
                <a:srgbClr val="91F5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3987D0-B7D9-7B48-BE3D-86A74DD9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53034"/>
            <a:ext cx="12192000" cy="515696"/>
          </a:xfrm>
          <a:gradFill>
            <a:gsLst>
              <a:gs pos="0">
                <a:srgbClr val="4CB5DF"/>
              </a:gs>
              <a:gs pos="61000">
                <a:srgbClr val="91F5FF"/>
              </a:gs>
              <a:gs pos="86000">
                <a:schemeClr val="bg1"/>
              </a:gs>
            </a:gsLst>
            <a:lin ang="10800000" scaled="1"/>
          </a:gradFill>
        </p:spPr>
        <p:txBody>
          <a:bodyPr anchor="ctr"/>
          <a:lstStyle>
            <a:lvl1pPr marL="0" indent="0" algn="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841ABE-459E-E34D-85EC-C81EDE055DA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506068"/>
            <a:ext cx="10515600" cy="46708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8583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91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879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826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961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8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8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08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58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8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7A0C916-9588-1A4A-9DF8-D3A8A2B2CFED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178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D11F99-2767-EB43-9932-E72C13E3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0"/>
            <a:ext cx="10752667" cy="753034"/>
          </a:xfrm>
          <a:prstGeom prst="rect">
            <a:avLst/>
          </a:prstGeom>
          <a:gradFill flip="none" rotWithShape="1">
            <a:gsLst>
              <a:gs pos="0">
                <a:srgbClr val="4CB5DF"/>
              </a:gs>
              <a:gs pos="60000">
                <a:srgbClr val="91F5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77604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9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4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8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92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0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8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2CD305-B6BA-274D-84B5-584E3475D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42" b="28860"/>
          <a:stretch/>
        </p:blipFill>
        <p:spPr>
          <a:xfrm>
            <a:off x="0" y="4834987"/>
            <a:ext cx="12192000" cy="2023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F6FB06-ABF9-1549-A4BE-6594EE45E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4"/>
          <a:stretch/>
        </p:blipFill>
        <p:spPr>
          <a:xfrm>
            <a:off x="0" y="2524281"/>
            <a:ext cx="12192000" cy="1704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94FDC-87A2-584C-827A-D3BFF0142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988"/>
          <a:stretch/>
        </p:blipFill>
        <p:spPr>
          <a:xfrm>
            <a:off x="9813470" y="1650881"/>
            <a:ext cx="2378529" cy="2594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09739"/>
            <a:ext cx="12191999" cy="1719262"/>
          </a:xfrm>
          <a:prstGeom prst="rect">
            <a:avLst/>
          </a:prstGeo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29256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065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CF31BB-D66F-A94A-886D-35138F589DD4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589" y="1449362"/>
            <a:ext cx="5795211" cy="459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449362"/>
            <a:ext cx="5795211" cy="459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97937C0-C2C0-2944-B8A7-F4575895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0"/>
            <a:ext cx="10752667" cy="753034"/>
          </a:xfrm>
          <a:prstGeom prst="rect">
            <a:avLst/>
          </a:prstGeom>
          <a:gradFill flip="none" rotWithShape="1">
            <a:gsLst>
              <a:gs pos="0">
                <a:srgbClr val="3296D2"/>
              </a:gs>
              <a:gs pos="60000">
                <a:srgbClr val="91F5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08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F899C5-FB92-6746-A7AA-CBD2A6C73DBF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865230"/>
            <a:ext cx="5157787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01338"/>
            <a:ext cx="5157787" cy="43883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865230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01338"/>
            <a:ext cx="5183188" cy="438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DDE424-A2EB-B744-82BE-98345A8A8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0"/>
            <a:ext cx="10752667" cy="753034"/>
          </a:xfrm>
          <a:prstGeom prst="rect">
            <a:avLst/>
          </a:prstGeom>
          <a:gradFill flip="none" rotWithShape="1">
            <a:gsLst>
              <a:gs pos="0">
                <a:srgbClr val="3296D2"/>
              </a:gs>
              <a:gs pos="60000">
                <a:srgbClr val="91F5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955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A16ACC-7D5B-E044-9733-D4A11C08777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1B10B1-5122-F743-84EC-1E26C1DD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0629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86A554-B5D5-4E4C-B822-DDDBA71E91E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CDADB9-2736-2345-AFB1-383BFDAF8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032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86A554-B5D5-4E4C-B822-DDDBA71E91E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8DB1EF-6ED8-5E40-BEA9-D43A1DF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0"/>
            <a:ext cx="10752667" cy="753034"/>
          </a:xfrm>
          <a:prstGeom prst="rect">
            <a:avLst/>
          </a:prstGeom>
          <a:gradFill flip="none" rotWithShape="1">
            <a:gsLst>
              <a:gs pos="0">
                <a:srgbClr val="4CB5DF"/>
              </a:gs>
              <a:gs pos="60000">
                <a:srgbClr val="91F5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69058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86A554-B5D5-4E4C-B822-DDDBA71E91E0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5"/>
          <a:stretch/>
        </p:blipFill>
        <p:spPr>
          <a:xfrm>
            <a:off x="7779434" y="-46723"/>
            <a:ext cx="4412566" cy="684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8DB1EF-6ED8-5E40-BEA9-D43A1DF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33" y="0"/>
            <a:ext cx="10752667" cy="753034"/>
          </a:xfrm>
          <a:prstGeom prst="rect">
            <a:avLst/>
          </a:prstGeom>
          <a:gradFill flip="none" rotWithShape="1">
            <a:gsLst>
              <a:gs pos="0">
                <a:srgbClr val="4CB5DF"/>
              </a:gs>
              <a:gs pos="60000">
                <a:srgbClr val="91F5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83987D0-B7D9-7B48-BE3D-86A74DD9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53034"/>
            <a:ext cx="12192000" cy="515696"/>
          </a:xfrm>
          <a:gradFill>
            <a:gsLst>
              <a:gs pos="0">
                <a:srgbClr val="4CB5DF"/>
              </a:gs>
              <a:gs pos="61000">
                <a:srgbClr val="91F5FF"/>
              </a:gs>
              <a:gs pos="86000">
                <a:schemeClr val="bg1"/>
              </a:gs>
            </a:gsLst>
            <a:lin ang="10800000" scaled="1"/>
          </a:gradFill>
        </p:spPr>
        <p:txBody>
          <a:bodyPr anchor="ctr"/>
          <a:lstStyle>
            <a:lvl1pPr marL="0" indent="0" algn="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MY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EC50-F408-40E9-81B0-8E64717A1519}" type="datetimeFigureOut">
              <a:rPr lang="en-MY" smtClean="0"/>
              <a:t>10/10/2023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C9008-B5CB-4524-A4D9-D961CE7A59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95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25C662-626B-5641-8A15-239173583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1"/>
          <a:stretch/>
        </p:blipFill>
        <p:spPr>
          <a:xfrm>
            <a:off x="0" y="5290457"/>
            <a:ext cx="12192000" cy="15627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70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fld id="{E6A5EC50-F408-40E9-81B0-8E64717A1519}" type="datetimeFigureOut">
              <a:rPr lang="en-MY" smtClean="0"/>
              <a:pPr/>
              <a:t>10/10/2023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70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70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Rounded MT Bold" panose="020F0704030504030204" pitchFamily="34" charset="77"/>
              </a:defRPr>
            </a:lvl1pPr>
          </a:lstStyle>
          <a:p>
            <a:fld id="{E20C9008-B5CB-4524-A4D9-D961CE7A5918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0B4F0C3-CE82-C341-A8F4-14096DDE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C6F79CA3-0913-D347-935F-2620AAD0DC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" y="23652"/>
            <a:ext cx="1365891" cy="6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0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51E9-5A3F-6F4F-B556-ACD33D7F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" y="1365624"/>
            <a:ext cx="12191999" cy="1719262"/>
          </a:xfrm>
        </p:spPr>
        <p:txBody>
          <a:bodyPr>
            <a:normAutofit fontScale="90000"/>
          </a:bodyPr>
          <a:lstStyle/>
          <a:p>
            <a:r>
              <a:rPr lang="en-MY" dirty="0">
                <a:latin typeface="Book Antiqua" panose="02040602050305030304" pitchFamily="18" charset="0"/>
              </a:rPr>
              <a:t>Boron Neutron Capture Therapy </a:t>
            </a:r>
            <a:br>
              <a:rPr lang="en-MY" dirty="0">
                <a:latin typeface="Book Antiqua" panose="02040602050305030304" pitchFamily="18" charset="0"/>
              </a:rPr>
            </a:br>
            <a:r>
              <a:rPr lang="en-MY" dirty="0">
                <a:latin typeface="Book Antiqua" panose="02040602050305030304" pitchFamily="18" charset="0"/>
              </a:rPr>
              <a:t>Implementation at Research Reactor: </a:t>
            </a:r>
            <a:br>
              <a:rPr lang="en-MY" dirty="0">
                <a:latin typeface="Book Antiqua" panose="02040602050305030304" pitchFamily="18" charset="0"/>
              </a:rPr>
            </a:br>
            <a:r>
              <a:rPr lang="en-MY" dirty="0">
                <a:latin typeface="Book Antiqua" panose="02040602050305030304" pitchFamily="18" charset="0"/>
              </a:rPr>
              <a:t>Physical and Biological Aspects</a:t>
            </a:r>
            <a:endParaRPr lang="en-GB" b="1" dirty="0">
              <a:latin typeface="Book Antiqua" panose="020406020503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C5B3D1-5A4D-D843-A8A7-E2EBD78DB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665" y="4326467"/>
            <a:ext cx="10187517" cy="130137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Book Antiqua" panose="02040602050305030304" pitchFamily="18" charset="0"/>
              </a:rPr>
              <a:t>DR. NORFARIZAN BINTI MOHD SAID</a:t>
            </a:r>
          </a:p>
          <a:p>
            <a:r>
              <a:rPr lang="en-GB" sz="1800" dirty="0">
                <a:latin typeface="Book Antiqua" panose="02040602050305030304" pitchFamily="18" charset="0"/>
              </a:rPr>
              <a:t>Research Officer</a:t>
            </a:r>
          </a:p>
          <a:p>
            <a:r>
              <a:rPr lang="en-GB" sz="1800" dirty="0">
                <a:latin typeface="Book Antiqua" panose="02040602050305030304" pitchFamily="18" charset="0"/>
              </a:rPr>
              <a:t>Reactor Technology Centre, Malaysian Nuclear Agency</a:t>
            </a:r>
          </a:p>
        </p:txBody>
      </p:sp>
    </p:spTree>
    <p:extLst>
      <p:ext uri="{BB962C8B-B14F-4D97-AF65-F5344CB8AC3E}">
        <p14:creationId xmlns:p14="http://schemas.microsoft.com/office/powerpoint/2010/main" val="70032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33DFDA8-6962-4603-B235-4E0903C20922}"/>
              </a:ext>
            </a:extLst>
          </p:cNvPr>
          <p:cNvGrpSpPr/>
          <p:nvPr/>
        </p:nvGrpSpPr>
        <p:grpSpPr>
          <a:xfrm>
            <a:off x="0" y="13373"/>
            <a:ext cx="3406434" cy="850735"/>
            <a:chOff x="987934" y="2097943"/>
            <a:chExt cx="1055533" cy="105553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2AC49AB-76AA-4DBE-8552-C6468DDE233F}"/>
                </a:ext>
              </a:extLst>
            </p:cNvPr>
            <p:cNvSpPr/>
            <p:nvPr/>
          </p:nvSpPr>
          <p:spPr>
            <a:xfrm>
              <a:off x="987934" y="2097943"/>
              <a:ext cx="1055533" cy="1055533"/>
            </a:xfrm>
            <a:prstGeom prst="roundRect">
              <a:avLst/>
            </a:prstGeom>
            <a:solidFill>
              <a:srgbClr val="FFC000">
                <a:hueOff val="10395692"/>
                <a:satOff val="-47968"/>
                <a:lumOff val="1765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8653D80E-C682-455E-9440-48DE133CD76A}"/>
                </a:ext>
              </a:extLst>
            </p:cNvPr>
            <p:cNvSpPr txBox="1"/>
            <p:nvPr/>
          </p:nvSpPr>
          <p:spPr>
            <a:xfrm>
              <a:off x="1039461" y="2149470"/>
              <a:ext cx="952479" cy="9524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marR="0" lvl="0" indent="0" algn="ctr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23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FACILITY DESIGN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9C4AF1-4DF0-4751-B0B6-D17E13F75782}"/>
              </a:ext>
            </a:extLst>
          </p:cNvPr>
          <p:cNvSpPr txBox="1"/>
          <p:nvPr/>
        </p:nvSpPr>
        <p:spPr>
          <a:xfrm>
            <a:off x="3572723" y="163651"/>
            <a:ext cx="861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General purpose RR modified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for NCT with 2 basic methods: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400806"/>
              </p:ext>
            </p:extLst>
          </p:nvPr>
        </p:nvGraphicFramePr>
        <p:xfrm>
          <a:off x="3572723" y="803013"/>
          <a:ext cx="8128000" cy="490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23FD684-3409-4456-AF71-0DFF5A5548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56" t="17970" r="29594" b="22385"/>
          <a:stretch/>
        </p:blipFill>
        <p:spPr>
          <a:xfrm>
            <a:off x="75501" y="2810425"/>
            <a:ext cx="3203695" cy="2556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b="4744"/>
          <a:stretch/>
        </p:blipFill>
        <p:spPr>
          <a:xfrm>
            <a:off x="75501" y="905639"/>
            <a:ext cx="3203695" cy="18878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33DFDA8-6962-4603-B235-4E0903C20922}"/>
              </a:ext>
            </a:extLst>
          </p:cNvPr>
          <p:cNvGrpSpPr/>
          <p:nvPr/>
        </p:nvGrpSpPr>
        <p:grpSpPr>
          <a:xfrm>
            <a:off x="-25870" y="5452844"/>
            <a:ext cx="12217869" cy="1405157"/>
            <a:chOff x="987934" y="2097943"/>
            <a:chExt cx="1055533" cy="1055533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B2AC49AB-76AA-4DBE-8552-C6468DDE233F}"/>
                </a:ext>
              </a:extLst>
            </p:cNvPr>
            <p:cNvSpPr/>
            <p:nvPr/>
          </p:nvSpPr>
          <p:spPr>
            <a:xfrm>
              <a:off x="987934" y="2097943"/>
              <a:ext cx="1055533" cy="1055533"/>
            </a:xfrm>
            <a:prstGeom prst="roundRect">
              <a:avLst/>
            </a:prstGeom>
            <a:solidFill>
              <a:srgbClr val="FFC000">
                <a:hueOff val="10395692"/>
                <a:satOff val="-47968"/>
                <a:lumOff val="1765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8653D80E-C682-455E-9440-48DE133CD76A}"/>
                </a:ext>
              </a:extLst>
            </p:cNvPr>
            <p:cNvSpPr txBox="1"/>
            <p:nvPr/>
          </p:nvSpPr>
          <p:spPr>
            <a:xfrm>
              <a:off x="1004535" y="2149471"/>
              <a:ext cx="1032893" cy="9524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marL="0" marR="0" lvl="0" indent="0" algn="just" defTabSz="10223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Modification/Arrangement: Remove reflector, spectrum shifting, fit all beam-conditioning components (fission converter, moderator, filters, collimators, and shutters) with the objective of shortest distance from core to patient,</a:t>
              </a:r>
              <a:r>
                <a:rPr kumimoji="0" lang="en-US" sz="2300" b="0" i="0" u="none" strike="noStrike" kern="120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vehicle accessibility without compromising the radiological safety and physical security, patient treatment area meet medical facilities standards.</a:t>
              </a:r>
              <a:r>
                <a:rPr kumimoji="0" 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MY" sz="23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1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825501" y="2353733"/>
            <a:ext cx="8403166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MY" sz="24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99"/>
          <a:stretch/>
        </p:blipFill>
        <p:spPr>
          <a:xfrm>
            <a:off x="825501" y="509949"/>
            <a:ext cx="5058545" cy="4783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74" y="-9276"/>
            <a:ext cx="5436066" cy="5857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045CAE-BC77-4E0C-B651-E706B1EFECDE}"/>
              </a:ext>
            </a:extLst>
          </p:cNvPr>
          <p:cNvSpPr txBox="1"/>
          <p:nvPr/>
        </p:nvSpPr>
        <p:spPr>
          <a:xfrm>
            <a:off x="1785633" y="5293453"/>
            <a:ext cx="218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sz="1200" dirty="0">
                <a:solidFill>
                  <a:srgbClr val="000000"/>
                </a:solidFill>
                <a:latin typeface="Book Antiqua" panose="02040602050305030304" pitchFamily="18" charset="0"/>
              </a:rPr>
              <a:t>S</a:t>
            </a:r>
            <a:r>
              <a:rPr kumimoji="0" lang="en-MY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ource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: IAEA-TECDOC-1223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045CAE-BC77-4E0C-B651-E706B1EFECDE}"/>
              </a:ext>
            </a:extLst>
          </p:cNvPr>
          <p:cNvSpPr txBox="1"/>
          <p:nvPr/>
        </p:nvSpPr>
        <p:spPr>
          <a:xfrm>
            <a:off x="7196667" y="5855559"/>
            <a:ext cx="40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Source: </a:t>
            </a:r>
            <a:r>
              <a:rPr lang="en-MY" sz="1200" dirty="0"/>
              <a:t>S. </a:t>
            </a:r>
            <a:r>
              <a:rPr lang="en-MY" sz="1200" dirty="0" err="1"/>
              <a:t>Shalbi</a:t>
            </a:r>
            <a:r>
              <a:rPr lang="en-MY" sz="1200" dirty="0"/>
              <a:t> et al., 2020; </a:t>
            </a:r>
            <a:r>
              <a:rPr lang="en-MY" sz="1200" dirty="0" err="1"/>
              <a:t>Kasesaz</a:t>
            </a:r>
            <a:r>
              <a:rPr lang="en-MY" sz="1200" dirty="0"/>
              <a:t> et al., 2016  </a:t>
            </a: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281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825501" y="2353733"/>
            <a:ext cx="8403166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MY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AD40E5-911F-42FB-AAD4-99FBF9613D41}"/>
              </a:ext>
            </a:extLst>
          </p:cNvPr>
          <p:cNvGraphicFramePr/>
          <p:nvPr>
            <p:extLst/>
          </p:nvPr>
        </p:nvGraphicFramePr>
        <p:xfrm>
          <a:off x="-366224" y="709283"/>
          <a:ext cx="7065513" cy="525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26CB15-203F-46F4-8A9E-59CF1D4FB234}"/>
              </a:ext>
            </a:extLst>
          </p:cNvPr>
          <p:cNvGraphicFramePr/>
          <p:nvPr>
            <p:extLst/>
          </p:nvPr>
        </p:nvGraphicFramePr>
        <p:xfrm>
          <a:off x="5221817" y="637555"/>
          <a:ext cx="7065513" cy="525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allout: Left-Right Arrow 12">
            <a:extLst>
              <a:ext uri="{FF2B5EF4-FFF2-40B4-BE49-F238E27FC236}">
                <a16:creationId xmlns:a16="http://schemas.microsoft.com/office/drawing/2014/main" id="{29566471-116B-401D-B5AC-59B32448D288}"/>
              </a:ext>
            </a:extLst>
          </p:cNvPr>
          <p:cNvSpPr/>
          <p:nvPr/>
        </p:nvSpPr>
        <p:spPr>
          <a:xfrm>
            <a:off x="4319597" y="2564520"/>
            <a:ext cx="3191773" cy="1397479"/>
          </a:xfrm>
          <a:prstGeom prst="left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latin typeface="Book Antiqua" panose="02040602050305030304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9733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285537" y="2359585"/>
            <a:ext cx="11839662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Sufficient Boron-10 in each tumor cell needed for successful BNCT (</a:t>
            </a:r>
            <a:r>
              <a:rPr lang="en-MY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IAEA-TECDOC-1223, 2001)</a:t>
            </a:r>
            <a:endParaRPr lang="en-US" sz="2000" dirty="0">
              <a:latin typeface="Book Antiqua" panose="02040602050305030304" pitchFamily="18" charset="0"/>
            </a:endParaRPr>
          </a:p>
          <a:p>
            <a:pPr algn="l"/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Boron-containing nucleic acids and peptides to boron-containing </a:t>
            </a:r>
            <a:r>
              <a:rPr lang="en-US" sz="2000" dirty="0" err="1">
                <a:latin typeface="Book Antiqua" panose="02040602050305030304" pitchFamily="18" charset="0"/>
              </a:rPr>
              <a:t>nanoplatforms</a:t>
            </a:r>
            <a:r>
              <a:rPr lang="en-US" sz="2000" dirty="0">
                <a:latin typeface="Book Antiqua" panose="02040602050305030304" pitchFamily="18" charset="0"/>
              </a:rPr>
              <a:t> has been subject of interest to be explored (Barth et al., 2018, </a:t>
            </a:r>
            <a:r>
              <a:rPr lang="en-US" sz="2000" dirty="0" err="1">
                <a:latin typeface="Book Antiqua" panose="02040602050305030304" pitchFamily="18" charset="0"/>
              </a:rPr>
              <a:t>Belchior</a:t>
            </a:r>
            <a:r>
              <a:rPr lang="en-US" sz="2000" dirty="0">
                <a:latin typeface="Book Antiqua" panose="02040602050305030304" pitchFamily="18" charset="0"/>
              </a:rPr>
              <a:t> et al., 2022)</a:t>
            </a:r>
          </a:p>
          <a:p>
            <a:pPr algn="l"/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1967: Boron compound sodium </a:t>
            </a:r>
            <a:r>
              <a:rPr lang="en-US" sz="2000" dirty="0" err="1">
                <a:latin typeface="Book Antiqua" panose="02040602050305030304" pitchFamily="18" charset="0"/>
              </a:rPr>
              <a:t>mercaptoundecahydrododecaborate</a:t>
            </a:r>
            <a:r>
              <a:rPr lang="en-US" sz="2000" dirty="0">
                <a:latin typeface="Book Antiqua" panose="02040602050305030304" pitchFamily="18" charset="0"/>
              </a:rPr>
              <a:t> (sodium </a:t>
            </a:r>
            <a:r>
              <a:rPr lang="en-US" sz="2000" dirty="0" err="1">
                <a:latin typeface="Book Antiqua" panose="02040602050305030304" pitchFamily="18" charset="0"/>
              </a:rPr>
              <a:t>borocaptate</a:t>
            </a:r>
            <a:r>
              <a:rPr lang="en-US" sz="2000" dirty="0">
                <a:latin typeface="Book Antiqua" panose="02040602050305030304" pitchFamily="18" charset="0"/>
              </a:rPr>
              <a:t>/BSH) developed by </a:t>
            </a:r>
            <a:r>
              <a:rPr lang="en-US" sz="2000" dirty="0" err="1">
                <a:latin typeface="Book Antiqua" panose="02040602050305030304" pitchFamily="18" charset="0"/>
              </a:rPr>
              <a:t>Soloway</a:t>
            </a:r>
            <a:r>
              <a:rPr lang="en-US" sz="2000" dirty="0">
                <a:latin typeface="Book Antiqua" panose="02040602050305030304" pitchFamily="18" charset="0"/>
              </a:rPr>
              <a:t> (</a:t>
            </a:r>
            <a:r>
              <a:rPr lang="en-US" sz="2000" dirty="0" err="1">
                <a:latin typeface="Book Antiqua" panose="02040602050305030304" pitchFamily="18" charset="0"/>
              </a:rPr>
              <a:t>Soloway</a:t>
            </a:r>
            <a:r>
              <a:rPr lang="en-US" sz="2000" dirty="0">
                <a:latin typeface="Book Antiqua" panose="02040602050305030304" pitchFamily="18" charset="0"/>
              </a:rPr>
              <a:t> et al.,1967; Moss et al., 1997)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ook Antiqua" panose="02040602050305030304" pitchFamily="18" charset="0"/>
              </a:rPr>
              <a:t>Boronophenylalanine</a:t>
            </a:r>
            <a:r>
              <a:rPr lang="en-US" sz="2000" dirty="0">
                <a:latin typeface="Book Antiqua" panose="02040602050305030304" pitchFamily="18" charset="0"/>
              </a:rPr>
              <a:t> (BPA) (</a:t>
            </a:r>
            <a:r>
              <a:rPr lang="en-US" sz="2000" dirty="0" err="1">
                <a:latin typeface="Book Antiqua" panose="02040602050305030304" pitchFamily="18" charset="0"/>
              </a:rPr>
              <a:t>Belchior</a:t>
            </a:r>
            <a:r>
              <a:rPr lang="en-US" sz="2000" dirty="0">
                <a:latin typeface="Book Antiqua" panose="02040602050305030304" pitchFamily="18" charset="0"/>
              </a:rPr>
              <a:t> et al, 2022; Moss et al., 1997; </a:t>
            </a:r>
            <a:r>
              <a:rPr lang="en-US" sz="2000" dirty="0" err="1">
                <a:latin typeface="Book Antiqua" panose="02040602050305030304" pitchFamily="18" charset="0"/>
              </a:rPr>
              <a:t>Mishima</a:t>
            </a:r>
            <a:r>
              <a:rPr lang="en-US" sz="2000" dirty="0">
                <a:latin typeface="Book Antiqua" panose="02040602050305030304" pitchFamily="18" charset="0"/>
              </a:rPr>
              <a:t> et al., 1989)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Boronated DNA-binding compound – produce more localized lethal effect and act as fluorescent probes to follow the compound inside the cells (</a:t>
            </a:r>
            <a:r>
              <a:rPr lang="en-US" sz="2000" dirty="0" err="1">
                <a:latin typeface="Book Antiqua" panose="02040602050305030304" pitchFamily="18" charset="0"/>
              </a:rPr>
              <a:t>Ghaneolhosseini</a:t>
            </a:r>
            <a:r>
              <a:rPr lang="en-US" sz="2000" dirty="0">
                <a:latin typeface="Book Antiqua" panose="02040602050305030304" pitchFamily="18" charset="0"/>
              </a:rPr>
              <a:t> et al., 1998; Crossley et al., 2007, </a:t>
            </a:r>
            <a:r>
              <a:rPr lang="en-US" sz="2000" dirty="0" err="1">
                <a:latin typeface="Book Antiqua" panose="02040602050305030304" pitchFamily="18" charset="0"/>
              </a:rPr>
              <a:t>Cholewinski</a:t>
            </a:r>
            <a:r>
              <a:rPr lang="en-US" sz="2000" dirty="0">
                <a:latin typeface="Book Antiqua" panose="02040602050305030304" pitchFamily="18" charset="0"/>
              </a:rPr>
              <a:t> et al., 2011; Wang et al., 2016; Gao et al., 2020; </a:t>
            </a:r>
            <a:r>
              <a:rPr lang="en-US" sz="2000" dirty="0" err="1">
                <a:latin typeface="Book Antiqua" panose="02040602050305030304" pitchFamily="18" charset="0"/>
              </a:rPr>
              <a:t>Belchior</a:t>
            </a:r>
            <a:r>
              <a:rPr lang="en-US" sz="2000" dirty="0">
                <a:latin typeface="Book Antiqua" panose="02040602050305030304" pitchFamily="18" charset="0"/>
              </a:rPr>
              <a:t> et al., 2022)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Blood-brain barrier (BBB) needed for enhancing the drug delivery to brain tumors (</a:t>
            </a:r>
            <a:r>
              <a:rPr lang="en-US" sz="2000" dirty="0" err="1">
                <a:latin typeface="Book Antiqua" panose="02040602050305030304" pitchFamily="18" charset="0"/>
              </a:rPr>
              <a:t>Pardridge</a:t>
            </a:r>
            <a:r>
              <a:rPr lang="en-US" sz="2000" dirty="0">
                <a:latin typeface="Book Antiqua" panose="02040602050305030304" pitchFamily="18" charset="0"/>
              </a:rPr>
              <a:t>, 1995; Barth, 1997).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0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Positron Emission Tomography (PET) used for quantification of boron compound concentration for BNCT (</a:t>
            </a:r>
            <a:r>
              <a:rPr lang="en-US" sz="2000" dirty="0" err="1">
                <a:latin typeface="Book Antiqua" panose="02040602050305030304" pitchFamily="18" charset="0"/>
              </a:rPr>
              <a:t>Balcerzyk</a:t>
            </a:r>
            <a:r>
              <a:rPr lang="en-US" sz="2000" dirty="0">
                <a:latin typeface="Book Antiqua" panose="02040602050305030304" pitchFamily="18" charset="0"/>
              </a:rPr>
              <a:t> et al., 2020)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1963" y="67113"/>
            <a:ext cx="10318459" cy="763397"/>
            <a:chOff x="3004989" y="290715"/>
            <a:chExt cx="1055533" cy="1055533"/>
          </a:xfrm>
        </p:grpSpPr>
        <p:sp>
          <p:nvSpPr>
            <p:cNvPr id="6" name="Rounded Rectangle 5"/>
            <p:cNvSpPr/>
            <p:nvPr/>
          </p:nvSpPr>
          <p:spPr>
            <a:xfrm>
              <a:off x="3004989" y="290715"/>
              <a:ext cx="1055533" cy="10555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056516" y="342242"/>
              <a:ext cx="952479" cy="952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800" kern="12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BORON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89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419449" y="675735"/>
            <a:ext cx="11621548" cy="112871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Sufficient thermal neutrons delivered to each of </a:t>
            </a:r>
            <a:r>
              <a:rPr lang="en-US" sz="2000" dirty="0" err="1">
                <a:latin typeface="Book Antiqua" panose="02040602050305030304" pitchFamily="18" charset="0"/>
              </a:rPr>
              <a:t>boronated</a:t>
            </a:r>
            <a:r>
              <a:rPr lang="en-US" sz="2000" dirty="0">
                <a:latin typeface="Book Antiqua" panose="02040602050305030304" pitchFamily="18" charset="0"/>
              </a:rPr>
              <a:t> cells are needed for successful BNCT (</a:t>
            </a:r>
            <a:r>
              <a:rPr lang="en-MY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IAEA-TECDOC-1223)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9631" y="75502"/>
            <a:ext cx="10119180" cy="746620"/>
            <a:chOff x="5296994" y="2161189"/>
            <a:chExt cx="1055533" cy="1055533"/>
          </a:xfrm>
        </p:grpSpPr>
        <p:sp>
          <p:nvSpPr>
            <p:cNvPr id="9" name="Rounded Rectangle 8"/>
            <p:cNvSpPr/>
            <p:nvPr/>
          </p:nvSpPr>
          <p:spPr>
            <a:xfrm>
              <a:off x="5296994" y="2161189"/>
              <a:ext cx="1055533" cy="10555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5348521" y="2212716"/>
              <a:ext cx="952479" cy="952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400" kern="12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NEUTRON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17" y="1595847"/>
            <a:ext cx="10192194" cy="4328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7494" y="1648148"/>
            <a:ext cx="2136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(</a:t>
            </a:r>
            <a:r>
              <a:rPr lang="en-US" sz="1600" dirty="0" err="1">
                <a:latin typeface="Book Antiqua" panose="02040602050305030304" pitchFamily="18" charset="0"/>
              </a:rPr>
              <a:t>Kasesaz</a:t>
            </a:r>
            <a:r>
              <a:rPr lang="en-US" sz="1600" dirty="0">
                <a:latin typeface="Book Antiqua" panose="02040602050305030304" pitchFamily="18" charset="0"/>
              </a:rPr>
              <a:t> et al., 2016)</a:t>
            </a:r>
            <a:endParaRPr lang="en-MY" sz="1600" dirty="0"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8667" y="4483316"/>
            <a:ext cx="9162330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Beam optimization &amp; characterization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Coupled neutron-gamma calculation with MCNP4A/B/C (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Briesmeister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, 2000) and cross sections based on ENDFB6 data library, GEANT4 for </a:t>
            </a:r>
            <a:r>
              <a:rPr lang="en-US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doserepartition</a:t>
            </a: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 and interactions generated by low-energy neutrons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Neutron dosimetry and treatment planning need to be calculated and verified with measurement</a:t>
            </a:r>
            <a:endParaRPr lang="en-MY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234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406206" y="2170299"/>
            <a:ext cx="11380326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Dose Components contribute to absorbed dose: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 Gamma, neutron, high-LET proton, boron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ook Antiqua" panose="02040602050305030304" pitchFamily="18" charset="0"/>
              </a:rPr>
              <a:t>Keypoints</a:t>
            </a:r>
            <a:r>
              <a:rPr lang="en-US" sz="2400" dirty="0">
                <a:latin typeface="Book Antiqua" panose="02040602050305030304" pitchFamily="18" charset="0"/>
              </a:rPr>
              <a:t>: Measurements, Calculations, Biological dosimetry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Radiobiology and pre-clinical experiment: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Early inter-comparison experiments incorporating: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 - small volumes cells, cell culture, cellular viability studies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 - irradiation with simple geometrical shape and appropriate material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 - irradiation without boron and with two different concentrations of  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   boron in the form of </a:t>
            </a:r>
            <a:r>
              <a:rPr lang="en-US" sz="2400" baseline="30000" dirty="0">
                <a:latin typeface="Book Antiqua" panose="02040602050305030304" pitchFamily="18" charset="0"/>
              </a:rPr>
              <a:t>10</a:t>
            </a:r>
            <a:r>
              <a:rPr lang="en-US" sz="2400" dirty="0">
                <a:latin typeface="Book Antiqua" panose="02040602050305030304" pitchFamily="18" charset="0"/>
              </a:rPr>
              <a:t>B-enriched boric acid 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To understand the organ response, experiments with epithermal beams would require large animals as small animals would receive a lethal whole-body dose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A1BD4-BF49-4B99-96DB-6DAC52266D86}"/>
              </a:ext>
            </a:extLst>
          </p:cNvPr>
          <p:cNvSpPr txBox="1"/>
          <p:nvPr/>
        </p:nvSpPr>
        <p:spPr>
          <a:xfrm>
            <a:off x="322867" y="5889145"/>
            <a:ext cx="1021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(IAEA-TECDOC-1223,</a:t>
            </a:r>
            <a:r>
              <a:rPr kumimoji="0" lang="en-MY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2001; </a:t>
            </a:r>
            <a:r>
              <a:rPr kumimoji="0" lang="en-MY" sz="1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Belchior</a:t>
            </a:r>
            <a:r>
              <a:rPr kumimoji="0" lang="en-MY" sz="1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et al., 2022)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38664" y="83890"/>
            <a:ext cx="10165314" cy="822121"/>
            <a:chOff x="3004989" y="4023575"/>
            <a:chExt cx="1055533" cy="1055533"/>
          </a:xfrm>
        </p:grpSpPr>
        <p:sp>
          <p:nvSpPr>
            <p:cNvPr id="10" name="Rounded Rectangle 9"/>
            <p:cNvSpPr/>
            <p:nvPr/>
          </p:nvSpPr>
          <p:spPr>
            <a:xfrm>
              <a:off x="3004989" y="4023575"/>
              <a:ext cx="1055533" cy="10555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930461"/>
                <a:satOff val="-31979"/>
                <a:lumOff val="1177"/>
                <a:alphaOff val="0"/>
              </a:schemeClr>
            </a:fillRef>
            <a:effectRef idx="0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 txBox="1"/>
            <p:nvPr/>
          </p:nvSpPr>
          <p:spPr>
            <a:xfrm>
              <a:off x="3056516" y="4075102"/>
              <a:ext cx="952479" cy="952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800" kern="12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BIOLOGICAL EFFECTS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16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B0C967-B003-4781-95FF-3D94779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3600" dirty="0">
                <a:latin typeface="Book Antiqua" panose="02040602050305030304" pitchFamily="18" charset="0"/>
              </a:rPr>
              <a:t>Conclusion</a:t>
            </a:r>
            <a:endParaRPr lang="en-MY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698500" y="2142066"/>
            <a:ext cx="11366499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BNCT is a complex therapy that requires interdisciplinary interaction among professionals (nuclear scientist, chemists, pharmacologists, neurologist </a:t>
            </a:r>
            <a:r>
              <a:rPr lang="en-US" sz="2400" dirty="0" err="1">
                <a:latin typeface="Book Antiqua" panose="02040602050305030304" pitchFamily="18" charset="0"/>
              </a:rPr>
              <a:t>etc</a:t>
            </a:r>
            <a:r>
              <a:rPr lang="en-US" sz="2400" dirty="0">
                <a:latin typeface="Book Antiqua" panose="02040602050305030304" pitchFamily="18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Operation &amp; Management</a:t>
            </a:r>
            <a:endParaRPr lang="en-MY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Radiotherapy and Nuclear Aspects on Quality Assurance and Safety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BNCT regarded as an investigational therapy and patients were treated in well designed phase I (toxicity) and phase II (efficacy) clinical trials. *Phase III (BNCT randomized against best current practice)</a:t>
            </a:r>
          </a:p>
        </p:txBody>
      </p:sp>
    </p:spTree>
    <p:extLst>
      <p:ext uri="{BB962C8B-B14F-4D97-AF65-F5344CB8AC3E}">
        <p14:creationId xmlns:p14="http://schemas.microsoft.com/office/powerpoint/2010/main" val="188819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5D162E-DD58-4E5A-81E1-C5D139A91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>
                <a:latin typeface="Book Antiqua" panose="020406020503050303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0166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03BE-098D-4F83-A34A-EC1AB26D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1401"/>
            <a:ext cx="3413760" cy="219537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PRESENTATION OUTLINE</a:t>
            </a:r>
            <a:endParaRPr lang="en-MY" dirty="0"/>
          </a:p>
        </p:txBody>
      </p:sp>
      <p:pic>
        <p:nvPicPr>
          <p:cNvPr id="6" name="Content Placeholder 5" descr="Puzzle pieces">
            <a:extLst>
              <a:ext uri="{FF2B5EF4-FFF2-40B4-BE49-F238E27FC236}">
                <a16:creationId xmlns:a16="http://schemas.microsoft.com/office/drawing/2014/main" id="{A5585181-62BA-4AD7-9A2F-83FEE432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357" y="2536466"/>
            <a:ext cx="3703369" cy="3703369"/>
          </a:xfrm>
        </p:spPr>
      </p:pic>
      <p:pic>
        <p:nvPicPr>
          <p:cNvPr id="8" name="Graphic 7" descr="Share">
            <a:extLst>
              <a:ext uri="{FF2B5EF4-FFF2-40B4-BE49-F238E27FC236}">
                <a16:creationId xmlns:a16="http://schemas.microsoft.com/office/drawing/2014/main" id="{ABD234D7-D11D-4F8D-BA94-483C6E55E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077" y="422031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FF9F92-3D2A-4D2A-B290-75BD0E2B7DD9}"/>
              </a:ext>
            </a:extLst>
          </p:cNvPr>
          <p:cNvSpPr txBox="1"/>
          <p:nvPr/>
        </p:nvSpPr>
        <p:spPr>
          <a:xfrm>
            <a:off x="5187461" y="597875"/>
            <a:ext cx="507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Introduction 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0" name="Graphic 9" descr="Share">
            <a:extLst>
              <a:ext uri="{FF2B5EF4-FFF2-40B4-BE49-F238E27FC236}">
                <a16:creationId xmlns:a16="http://schemas.microsoft.com/office/drawing/2014/main" id="{B2C4FFDF-460E-45B4-B16F-4D31E1FEA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077" y="1638068"/>
            <a:ext cx="914400" cy="914400"/>
          </a:xfrm>
          <a:prstGeom prst="rect">
            <a:avLst/>
          </a:prstGeom>
        </p:spPr>
      </p:pic>
      <p:pic>
        <p:nvPicPr>
          <p:cNvPr id="12" name="Graphic 11" descr="Share">
            <a:extLst>
              <a:ext uri="{FF2B5EF4-FFF2-40B4-BE49-F238E27FC236}">
                <a16:creationId xmlns:a16="http://schemas.microsoft.com/office/drawing/2014/main" id="{CD03F7E1-C0FC-4242-A430-B152914E2C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077" y="295150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7FA24C-636B-4D94-9859-5A27754CAC0A}"/>
              </a:ext>
            </a:extLst>
          </p:cNvPr>
          <p:cNvSpPr txBox="1"/>
          <p:nvPr/>
        </p:nvSpPr>
        <p:spPr>
          <a:xfrm>
            <a:off x="5187459" y="3105185"/>
            <a:ext cx="576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Physical Aspects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4" name="Graphic 13" descr="Share">
            <a:extLst>
              <a:ext uri="{FF2B5EF4-FFF2-40B4-BE49-F238E27FC236}">
                <a16:creationId xmlns:a16="http://schemas.microsoft.com/office/drawing/2014/main" id="{4467BBEC-1F1C-41AA-A3A9-87203B0D1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077" y="429741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776FBC-CEE0-47C9-AB4E-ED4282046228}"/>
              </a:ext>
            </a:extLst>
          </p:cNvPr>
          <p:cNvSpPr txBox="1"/>
          <p:nvPr/>
        </p:nvSpPr>
        <p:spPr>
          <a:xfrm>
            <a:off x="5187459" y="4388150"/>
            <a:ext cx="576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Biological Aspects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16" name="Graphic 15" descr="Share">
            <a:extLst>
              <a:ext uri="{FF2B5EF4-FFF2-40B4-BE49-F238E27FC236}">
                <a16:creationId xmlns:a16="http://schemas.microsoft.com/office/drawing/2014/main" id="{EC715C4C-D41F-4AD5-8D4F-FB3225819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2077" y="5610405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3E9B9F-3385-4193-A396-D2F0B7EC0321}"/>
              </a:ext>
            </a:extLst>
          </p:cNvPr>
          <p:cNvSpPr txBox="1"/>
          <p:nvPr/>
        </p:nvSpPr>
        <p:spPr>
          <a:xfrm>
            <a:off x="5172804" y="5775217"/>
            <a:ext cx="576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Conclusion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7FA24C-636B-4D94-9859-5A27754CAC0A}"/>
              </a:ext>
            </a:extLst>
          </p:cNvPr>
          <p:cNvSpPr txBox="1"/>
          <p:nvPr/>
        </p:nvSpPr>
        <p:spPr>
          <a:xfrm>
            <a:off x="5187458" y="1559932"/>
            <a:ext cx="6318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Boron Neutron Capture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Therapy Implementation at Research Reactor</a:t>
            </a:r>
            <a:endParaRPr kumimoji="0" lang="en-MY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B0C967-B003-4781-95FF-3D94779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3600" dirty="0">
                <a:latin typeface="Book Antiqua" panose="02040602050305030304" pitchFamily="18" charset="0"/>
              </a:rPr>
              <a:t>Introduction</a:t>
            </a:r>
            <a:endParaRPr lang="en-MY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825501" y="2243666"/>
            <a:ext cx="8403166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Boron Neutron Capture Therapy (BNCT) is a promising cancer treatment modality that utilizes thermal neutrons to induce tumor cell death in less toxic environment. 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Research reactor is one of the reliable neutron sources for BNCT implementation. 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This review will focus on the physical and biological aspects of BNCT implementation at research reactor. 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aim is to propose REAKTOR TRIGA PUSPATI (RTP) as a neutron source for BNCT procedure.</a:t>
            </a:r>
            <a:endParaRPr lang="en-MY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2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C9EE1D-12BB-43F7-9A2A-893578DCA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962A31-C54E-4762-B155-59777FED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B392D36-B685-45E0-B197-6EE5D7480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CA8533-CC5E-4754-9A04-047EDE49E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26AE6-1A81-4C74-83D1-EAFB2E39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23" y="4811960"/>
            <a:ext cx="10210862" cy="49236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spc="-100" dirty="0"/>
              <a:t>Principles of BNCT: Based on nuclear capture and fission reactions</a:t>
            </a:r>
            <a:br>
              <a:rPr lang="en-US" sz="2800" spc="-100" dirty="0"/>
            </a:br>
            <a:r>
              <a:rPr lang="en-US" sz="2800" spc="-100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1D7009-6567-4B4C-8071-7659412D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52" t="34711" r="17076" b="13805"/>
          <a:stretch/>
        </p:blipFill>
        <p:spPr>
          <a:xfrm>
            <a:off x="5622947" y="244151"/>
            <a:ext cx="6084420" cy="3999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75A47-C1E5-4C4E-A226-816648FB1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" y="244151"/>
            <a:ext cx="4969933" cy="3999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1B81CC-F9C4-4753-8147-8A8814B54860}"/>
              </a:ext>
            </a:extLst>
          </p:cNvPr>
          <p:cNvSpPr/>
          <p:nvPr/>
        </p:nvSpPr>
        <p:spPr>
          <a:xfrm>
            <a:off x="368951" y="4015462"/>
            <a:ext cx="4411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200" dirty="0">
                <a:latin typeface="Book Antiqua" panose="02040602050305030304" pitchFamily="18" charset="0"/>
              </a:rPr>
              <a:t>Graphic: National Tsing Hua University</a:t>
            </a:r>
          </a:p>
        </p:txBody>
      </p:sp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625A09B9-DBD8-421E-BE2C-F38B0D31C6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15315" y="5006896"/>
            <a:ext cx="308228" cy="3090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1940B6-286D-4EE7-ABCF-ABD7EC1D268D}"/>
              </a:ext>
            </a:extLst>
          </p:cNvPr>
          <p:cNvSpPr txBox="1"/>
          <p:nvPr/>
        </p:nvSpPr>
        <p:spPr>
          <a:xfrm>
            <a:off x="1293366" y="4920412"/>
            <a:ext cx="1092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A beam of low energy neutrons penetrates the brain tissue, reaching the malignancy.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D71BB6-0028-48A8-AA6F-713C7B9CFA6D}"/>
              </a:ext>
            </a:extLst>
          </p:cNvPr>
          <p:cNvSpPr txBox="1"/>
          <p:nvPr/>
        </p:nvSpPr>
        <p:spPr>
          <a:xfrm>
            <a:off x="1293366" y="5315995"/>
            <a:ext cx="1092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The low energy neutrons combine with boron-10 to form boron-11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FCDC3C-F933-43BA-B9DC-A95F5BFB1293}"/>
              </a:ext>
            </a:extLst>
          </p:cNvPr>
          <p:cNvSpPr txBox="1"/>
          <p:nvPr/>
        </p:nvSpPr>
        <p:spPr>
          <a:xfrm>
            <a:off x="1293366" y="5705997"/>
            <a:ext cx="1092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High energy radiation (Lithium ions and alpha particles) released able to kill the </a:t>
            </a:r>
            <a:r>
              <a:rPr lang="en-MY" dirty="0" err="1"/>
              <a:t>tumor</a:t>
            </a:r>
            <a:r>
              <a:rPr lang="en-MY" dirty="0"/>
              <a:t>.</a:t>
            </a:r>
          </a:p>
        </p:txBody>
      </p:sp>
      <p:pic>
        <p:nvPicPr>
          <p:cNvPr id="20" name="Graphic 19" descr="Magnifying glass">
            <a:extLst>
              <a:ext uri="{FF2B5EF4-FFF2-40B4-BE49-F238E27FC236}">
                <a16:creationId xmlns:a16="http://schemas.microsoft.com/office/drawing/2014/main" id="{C4325C9C-19DB-468F-8905-92BAF8BF1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7151" y="5376228"/>
            <a:ext cx="308228" cy="309099"/>
          </a:xfrm>
          <a:prstGeom prst="rect">
            <a:avLst/>
          </a:prstGeom>
        </p:spPr>
      </p:pic>
      <p:pic>
        <p:nvPicPr>
          <p:cNvPr id="21" name="Graphic 20" descr="Magnifying glass">
            <a:extLst>
              <a:ext uri="{FF2B5EF4-FFF2-40B4-BE49-F238E27FC236}">
                <a16:creationId xmlns:a16="http://schemas.microsoft.com/office/drawing/2014/main" id="{64E6B4CA-9E5B-4FC0-926F-EE5923EB2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32585" y="5755394"/>
            <a:ext cx="308228" cy="30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B0C967-B003-4781-95FF-3D94779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3600" dirty="0">
                <a:latin typeface="Book Antiqua" panose="02040602050305030304" pitchFamily="18" charset="0"/>
              </a:rPr>
              <a:t>Benefits of BNCT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842434" y="2379133"/>
            <a:ext cx="8403166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Good targeting and little damage to the surrounding healthy tissues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Efficacy even for solid tumors affected by hypoxia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Irreversible local cellular damage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Use of essential element (B) for human, animal, and plant health that can be combined with variety carriers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Higher penetration of neutrons is possible advantage over other forms of particle therapy such as ion &amp; proton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Low cost of neutrons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algn="l"/>
            <a:r>
              <a:rPr lang="en-US" sz="2000" dirty="0">
                <a:latin typeface="Book Antiqua" panose="02040602050305030304" pitchFamily="18" charset="0"/>
              </a:rPr>
              <a:t>  (Ref: </a:t>
            </a:r>
            <a:r>
              <a:rPr lang="en-MY" sz="2000" dirty="0" err="1">
                <a:latin typeface="Book Antiqua" panose="02040602050305030304" pitchFamily="18" charset="0"/>
              </a:rPr>
              <a:t>Belchior</a:t>
            </a:r>
            <a:r>
              <a:rPr lang="en-MY" sz="2000" dirty="0">
                <a:latin typeface="Book Antiqua" panose="02040602050305030304" pitchFamily="18" charset="0"/>
              </a:rPr>
              <a:t> et al., 2022; </a:t>
            </a:r>
            <a:r>
              <a:rPr lang="en-MY" sz="2000" dirty="0" err="1">
                <a:latin typeface="Book Antiqua" panose="02040602050305030304" pitchFamily="18" charset="0"/>
              </a:rPr>
              <a:t>Dymova</a:t>
            </a:r>
            <a:r>
              <a:rPr lang="en-MY" sz="2000" dirty="0">
                <a:latin typeface="Book Antiqua" panose="02040602050305030304" pitchFamily="18" charset="0"/>
              </a:rPr>
              <a:t> et al., 2020; </a:t>
            </a:r>
            <a:r>
              <a:rPr lang="en-MY" sz="2000" dirty="0" err="1">
                <a:latin typeface="Book Antiqua" panose="02040602050305030304" pitchFamily="18" charset="0"/>
              </a:rPr>
              <a:t>Jain,K.K</a:t>
            </a:r>
            <a:r>
              <a:rPr lang="en-MY" sz="2000" dirty="0">
                <a:latin typeface="Book Antiqua" panose="02040602050305030304" pitchFamily="18" charset="0"/>
              </a:rPr>
              <a:t>., 2018)</a:t>
            </a:r>
          </a:p>
        </p:txBody>
      </p:sp>
    </p:spTree>
    <p:extLst>
      <p:ext uri="{BB962C8B-B14F-4D97-AF65-F5344CB8AC3E}">
        <p14:creationId xmlns:p14="http://schemas.microsoft.com/office/powerpoint/2010/main" val="418278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B0C967-B003-4781-95FF-3D94779A3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sz="3600" dirty="0">
                <a:latin typeface="Book Antiqua" panose="02040602050305030304" pitchFamily="18" charset="0"/>
              </a:rPr>
              <a:t>Challenges in BNCT</a:t>
            </a:r>
            <a:endParaRPr lang="en-MY" dirty="0">
              <a:latin typeface="Book Antiqua" panose="0204060205030503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825501" y="2142066"/>
            <a:ext cx="9554632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Selective accumulation in cancer cells of boron containing agents and the delivery of therapeutic boron levels with minimal normal tissue toxicity (</a:t>
            </a:r>
            <a:r>
              <a:rPr lang="en-MY" sz="2400" dirty="0" err="1">
                <a:latin typeface="Book Antiqua" panose="02040602050305030304" pitchFamily="18" charset="0"/>
              </a:rPr>
              <a:t>Belchior</a:t>
            </a:r>
            <a:r>
              <a:rPr lang="en-MY" sz="2400" dirty="0">
                <a:latin typeface="Book Antiqua" panose="02040602050305030304" pitchFamily="18" charset="0"/>
              </a:rPr>
              <a:t> et al., 2022)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Successful BNCT needs (Moss et al., 1997):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1) Sufficient Boron-10 in each tumor cell with low concentration in </a:t>
            </a: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    healthy tissue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2) Sufficient thermal neutrons delivered to each of boronated cells</a:t>
            </a:r>
          </a:p>
          <a:p>
            <a:pPr algn="l"/>
            <a:endParaRPr lang="en-US" sz="2400" dirty="0">
              <a:latin typeface="Book Antiqua" panose="02040602050305030304" pitchFamily="18" charset="0"/>
            </a:endParaRPr>
          </a:p>
          <a:p>
            <a:pPr algn="l"/>
            <a:r>
              <a:rPr lang="en-US" sz="2400" dirty="0">
                <a:latin typeface="Book Antiqua" panose="02040602050305030304" pitchFamily="18" charset="0"/>
              </a:rPr>
              <a:t>    3) Suitable neutron source </a:t>
            </a:r>
            <a:endParaRPr lang="en-MY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60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F8AE67-F0B8-437A-871D-25C97558C9D3}"/>
              </a:ext>
            </a:extLst>
          </p:cNvPr>
          <p:cNvSpPr txBox="1">
            <a:spLocks/>
          </p:cNvSpPr>
          <p:nvPr/>
        </p:nvSpPr>
        <p:spPr>
          <a:xfrm>
            <a:off x="825501" y="2353733"/>
            <a:ext cx="8403166" cy="237066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 Rounded MT Bold" panose="020F0704030504030204" pitchFamily="34" charset="77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endParaRPr lang="en-MY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AD40E5-911F-42FB-AAD4-99FBF9613D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137372"/>
              </p:ext>
            </p:extLst>
          </p:nvPr>
        </p:nvGraphicFramePr>
        <p:xfrm>
          <a:off x="-366224" y="709283"/>
          <a:ext cx="7065513" cy="525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26CB15-203F-46F4-8A9E-59CF1D4FB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480953"/>
              </p:ext>
            </p:extLst>
          </p:nvPr>
        </p:nvGraphicFramePr>
        <p:xfrm>
          <a:off x="5221817" y="637555"/>
          <a:ext cx="7065513" cy="525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Callout: Left-Right Arrow 12">
            <a:extLst>
              <a:ext uri="{FF2B5EF4-FFF2-40B4-BE49-F238E27FC236}">
                <a16:creationId xmlns:a16="http://schemas.microsoft.com/office/drawing/2014/main" id="{29566471-116B-401D-B5AC-59B32448D288}"/>
              </a:ext>
            </a:extLst>
          </p:cNvPr>
          <p:cNvSpPr/>
          <p:nvPr/>
        </p:nvSpPr>
        <p:spPr>
          <a:xfrm>
            <a:off x="4319597" y="2564520"/>
            <a:ext cx="3191773" cy="1397479"/>
          </a:xfrm>
          <a:prstGeom prst="left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400" dirty="0">
                <a:latin typeface="Book Antiqua" panose="02040602050305030304" pitchFamily="18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4589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3C1D6-279B-4B41-B377-CD33E6F21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348359"/>
            <a:ext cx="2907794" cy="21431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REACTOR-BASED NEUTRON SOURCE FOR BNCT</a:t>
            </a:r>
            <a:endParaRPr lang="en-MY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BB89A-E653-44E2-BC57-321CE5C3B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3" b="96889" l="9778" r="89778">
                        <a14:foregroundMark x1="39556" y1="60000" x2="39556" y2="60000"/>
                        <a14:foregroundMark x1="35111" y1="68889" x2="35111" y2="68889"/>
                        <a14:foregroundMark x1="41333" y1="64444" x2="41333" y2="64444"/>
                        <a14:foregroundMark x1="42222" y1="70667" x2="42222" y2="70667"/>
                        <a14:foregroundMark x1="36889" y1="72889" x2="36889" y2="72889"/>
                        <a14:foregroundMark x1="32444" y1="65333" x2="32444" y2="65333"/>
                        <a14:foregroundMark x1="39111" y1="58667" x2="39111" y2="58667"/>
                        <a14:foregroundMark x1="42667" y1="59556" x2="42667" y2="59556"/>
                        <a14:foregroundMark x1="44889" y1="62667" x2="44889" y2="62667"/>
                        <a14:foregroundMark x1="44444" y1="66222" x2="43111" y2="68889"/>
                        <a14:foregroundMark x1="34667" y1="58667" x2="34667" y2="58667"/>
                        <a14:foregroundMark x1="29333" y1="62222" x2="28000" y2="64444"/>
                        <a14:foregroundMark x1="29333" y1="71556" x2="29333" y2="71556"/>
                        <a14:foregroundMark x1="42667" y1="48444" x2="42667" y2="48444"/>
                        <a14:foregroundMark x1="37333" y1="48444" x2="37333" y2="48444"/>
                        <a14:foregroundMark x1="32000" y1="48444" x2="32000" y2="48444"/>
                        <a14:foregroundMark x1="44444" y1="45333" x2="44444" y2="45333"/>
                        <a14:foregroundMark x1="34667" y1="57778" x2="34667" y2="57778"/>
                        <a14:foregroundMark x1="42222" y1="72444" x2="42222" y2="72444"/>
                        <a14:foregroundMark x1="55111" y1="82222" x2="55111" y2="82222"/>
                        <a14:foregroundMark x1="22222" y1="84444" x2="22222" y2="84444"/>
                        <a14:foregroundMark x1="77333" y1="80000" x2="77333" y2="80000"/>
                        <a14:foregroundMark x1="73778" y1="76444" x2="73778" y2="76444"/>
                        <a14:foregroundMark x1="73778" y1="76444" x2="73778" y2="76444"/>
                        <a14:foregroundMark x1="79111" y1="64000" x2="79111" y2="64000"/>
                        <a14:foregroundMark x1="74667" y1="64444" x2="74667" y2="64444"/>
                        <a14:foregroundMark x1="71556" y1="62222" x2="71556" y2="62222"/>
                        <a14:foregroundMark x1="69778" y1="62222" x2="69778" y2="62222"/>
                        <a14:foregroundMark x1="68000" y1="61778" x2="68000" y2="61778"/>
                        <a14:foregroundMark x1="64444" y1="62667" x2="64444" y2="62667"/>
                        <a14:foregroundMark x1="66667" y1="65333" x2="70667" y2="69778"/>
                        <a14:foregroundMark x1="73778" y1="67556" x2="78667" y2="65778"/>
                        <a14:foregroundMark x1="68889" y1="72444" x2="68889" y2="72444"/>
                        <a14:foregroundMark x1="65778" y1="81778" x2="65778" y2="81778"/>
                        <a14:foregroundMark x1="53333" y1="81778" x2="53333" y2="81778"/>
                        <a14:foregroundMark x1="47111" y1="97333" x2="47111" y2="97333"/>
                        <a14:foregroundMark x1="46222" y1="13333" x2="46222" y2="13333"/>
                        <a14:foregroundMark x1="55111" y1="5333" x2="55111" y2="5333"/>
                        <a14:foregroundMark x1="71556" y1="10667" x2="71556" y2="10667"/>
                        <a14:backgroundMark x1="17778" y1="10667" x2="17778" y2="10667"/>
                        <a14:backgroundMark x1="8889" y1="18667" x2="8889" y2="18667"/>
                        <a14:backgroundMark x1="8889" y1="18667" x2="8889" y2="18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700" y="3624072"/>
            <a:ext cx="2143125" cy="2143125"/>
          </a:xfr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200EF61-3991-46A1-8764-E0199EE503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60192" y="18288"/>
          <a:ext cx="9131808" cy="678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922">
                  <a:extLst>
                    <a:ext uri="{9D8B030D-6E8A-4147-A177-3AD203B41FA5}">
                      <a16:colId xmlns:a16="http://schemas.microsoft.com/office/drawing/2014/main" val="2205885088"/>
                    </a:ext>
                  </a:extLst>
                </a:gridCol>
                <a:gridCol w="3884861">
                  <a:extLst>
                    <a:ext uri="{9D8B030D-6E8A-4147-A177-3AD203B41FA5}">
                      <a16:colId xmlns:a16="http://schemas.microsoft.com/office/drawing/2014/main" val="290662300"/>
                    </a:ext>
                  </a:extLst>
                </a:gridCol>
                <a:gridCol w="2683025">
                  <a:extLst>
                    <a:ext uri="{9D8B030D-6E8A-4147-A177-3AD203B41FA5}">
                      <a16:colId xmlns:a16="http://schemas.microsoft.com/office/drawing/2014/main" val="1868087228"/>
                    </a:ext>
                  </a:extLst>
                </a:gridCol>
              </a:tblGrid>
              <a:tr h="4927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TYPE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ADVANTAGES</a:t>
                      </a:r>
                      <a:endParaRPr lang="en-MY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/>
                        <a:t>DISADVANTAGES</a:t>
                      </a:r>
                      <a:endParaRPr lang="en-MY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93672"/>
                  </a:ext>
                </a:extLst>
              </a:tr>
              <a:tr h="1105127">
                <a:tc>
                  <a:txBody>
                    <a:bodyPr/>
                    <a:lstStyle/>
                    <a:p>
                      <a:r>
                        <a:rPr lang="en-US" dirty="0"/>
                        <a:t>Existing reactors with large irradiation facility such as thermal column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Spectrum shifting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flux-to-power ratio</a:t>
                      </a:r>
                      <a:endParaRPr lang="en-MY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Separated from hospital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Interferes other utilization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13928"/>
                  </a:ext>
                </a:extLst>
              </a:tr>
              <a:tr h="898562">
                <a:tc>
                  <a:txBody>
                    <a:bodyPr/>
                    <a:lstStyle/>
                    <a:p>
                      <a:r>
                        <a:rPr lang="en-US" dirty="0"/>
                        <a:t>Existing reactors having only narrow and long beam tubes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Filtering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flux-to-power ratio</a:t>
                      </a:r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556497"/>
                  </a:ext>
                </a:extLst>
              </a:tr>
              <a:tr h="658276">
                <a:tc>
                  <a:txBody>
                    <a:bodyPr/>
                    <a:lstStyle/>
                    <a:p>
                      <a:r>
                        <a:rPr lang="en-US" dirty="0"/>
                        <a:t>New conventional reactors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Adaptation of thermal column type for NCT is recommended</a:t>
                      </a:r>
                      <a:endParaRPr lang="en-MY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08465"/>
                  </a:ext>
                </a:extLst>
              </a:tr>
              <a:tr h="1360156">
                <a:tc>
                  <a:txBody>
                    <a:bodyPr/>
                    <a:lstStyle/>
                    <a:p>
                      <a:r>
                        <a:rPr lang="en-US" dirty="0"/>
                        <a:t>Dedicated new NCT reactors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 the hospital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Integrated facility for NCT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Sufficient flux at multiple positions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Extreme safety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Difficulty with public acceptance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059"/>
                  </a:ext>
                </a:extLst>
              </a:tr>
              <a:tr h="1168130">
                <a:tc>
                  <a:txBody>
                    <a:bodyPr/>
                    <a:lstStyle/>
                    <a:p>
                      <a:r>
                        <a:rPr lang="en-US" dirty="0"/>
                        <a:t>Thermal reactors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Partial recovery of low flux-to-power ratio by a fission converter (if possible)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Availability of much experience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 flux-to-power ratio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60160"/>
                  </a:ext>
                </a:extLst>
              </a:tr>
              <a:tr h="1053241">
                <a:tc>
                  <a:txBody>
                    <a:bodyPr/>
                    <a:lstStyle/>
                    <a:p>
                      <a:r>
                        <a:rPr lang="en-US" dirty="0"/>
                        <a:t>Fast reactors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High flux-to-power ratio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Compact facility</a:t>
                      </a:r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HEU is needed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Very limited experience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790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2A1BD4-BF49-4B99-96DB-6DAC52266D86}"/>
              </a:ext>
            </a:extLst>
          </p:cNvPr>
          <p:cNvSpPr txBox="1"/>
          <p:nvPr/>
        </p:nvSpPr>
        <p:spPr>
          <a:xfrm>
            <a:off x="152398" y="6375706"/>
            <a:ext cx="3544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IAEA-TECDOC-1223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-6879"/>
            <a:ext cx="3060192" cy="1055533"/>
            <a:chOff x="3004989" y="290715"/>
            <a:chExt cx="1055533" cy="1055533"/>
          </a:xfrm>
        </p:grpSpPr>
        <p:sp>
          <p:nvSpPr>
            <p:cNvPr id="9" name="Rounded Rectangle 8"/>
            <p:cNvSpPr/>
            <p:nvPr/>
          </p:nvSpPr>
          <p:spPr>
            <a:xfrm>
              <a:off x="3004989" y="290715"/>
              <a:ext cx="1055533" cy="105553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465231"/>
                <a:satOff val="-15989"/>
                <a:lumOff val="588"/>
                <a:alphaOff val="0"/>
              </a:schemeClr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3056516" y="342242"/>
              <a:ext cx="952479" cy="952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MY" sz="2800" kern="1200" dirty="0">
                  <a:solidFill>
                    <a:schemeClr val="tx1"/>
                  </a:solidFill>
                  <a:latin typeface="Book Antiqua" panose="02040602050305030304" pitchFamily="18" charset="0"/>
                </a:rPr>
                <a:t>NEUTRON 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046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ADB7925-C7DD-49B1-924C-D98DD4F5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10" y="1184863"/>
            <a:ext cx="3173809" cy="28351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45CAE-BC77-4E0C-B651-E706B1EFECDE}"/>
              </a:ext>
            </a:extLst>
          </p:cNvPr>
          <p:cNvSpPr txBox="1"/>
          <p:nvPr/>
        </p:nvSpPr>
        <p:spPr>
          <a:xfrm>
            <a:off x="1357795" y="4066699"/>
            <a:ext cx="218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source IAEA-TECDOC-1223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C4AF1-4DF0-4751-B0B6-D17E13F75782}"/>
              </a:ext>
            </a:extLst>
          </p:cNvPr>
          <p:cNvSpPr txBox="1"/>
          <p:nvPr/>
        </p:nvSpPr>
        <p:spPr>
          <a:xfrm>
            <a:off x="4873394" y="203407"/>
            <a:ext cx="68781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1968-1997: More than 100 brain tumor patients in Japan treated using thermal neutron beams  at Hitachi Training Reactor (HTR), Kyoto University Research Reactor (KURR) and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Musashi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Institute (Hatanaka et al.,1986; Moss et al., 1997; Kanda, 1975;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Aizawa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et al., 1980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).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defTabSz="45720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1994: Brookhaven &amp;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Massachussetts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Institute of Technology (MIT) started clinical trials with epithermal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neutron beams (Coderre, 1995; Madoc-Jones et al.,1995)</a:t>
            </a:r>
          </a:p>
          <a:p>
            <a:pPr defTabSz="457200"/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defTabSz="457200"/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1997: First Europe BNCT Clinical trial with epithermal neutron beams started at </a:t>
            </a:r>
            <a:r>
              <a:rPr lang="en-MY" sz="2000" dirty="0">
                <a:latin typeface="Book Antiqua" panose="02040602050305030304" pitchFamily="18" charset="0"/>
              </a:rPr>
              <a:t>High Flux Reactor (HFR) in </a:t>
            </a:r>
            <a:r>
              <a:rPr lang="en-US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Pettern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, Netherlands (Moss et al., 2001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</a:rPr>
              <a:t>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Beam size: Circular apertures of 12 to 14 cm diameter, up to 17 cm proposed for brain tumors irradiation; based on tumor size and position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527EA5-0677-45E2-A1A4-A39CD4429D03}"/>
              </a:ext>
            </a:extLst>
          </p:cNvPr>
          <p:cNvSpPr/>
          <p:nvPr/>
        </p:nvSpPr>
        <p:spPr>
          <a:xfrm>
            <a:off x="102172" y="4559568"/>
            <a:ext cx="4540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Thermal beams - target volumes near the surface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Epithermal beams - target volumes below the surface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Depends on type of tumor to be treated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056A0-4E92-49EA-8E51-43D788BD5714}"/>
              </a:ext>
            </a:extLst>
          </p:cNvPr>
          <p:cNvSpPr txBox="1"/>
          <p:nvPr/>
        </p:nvSpPr>
        <p:spPr>
          <a:xfrm>
            <a:off x="0" y="6116210"/>
            <a:ext cx="12191999" cy="707886"/>
          </a:xfrm>
          <a:prstGeom prst="rect">
            <a:avLst/>
          </a:prstGeom>
          <a:solidFill>
            <a:srgbClr val="00CC66"/>
          </a:solidFill>
        </p:spPr>
        <p:txBody>
          <a:bodyPr wrap="square" rtlCol="0">
            <a:spAutoFit/>
          </a:bodyPr>
          <a:lstStyle/>
          <a:p>
            <a:r>
              <a:rPr lang="en-MY" sz="2000" dirty="0">
                <a:latin typeface="Book Antiqua" panose="02040602050305030304" pitchFamily="18" charset="0"/>
              </a:rPr>
              <a:t>Goal: Neutron beam with enough intensity to provide therapy, minimize patient risk &amp; discomfort, minimal contaminations from fast neutron and gamma ray.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126A80-B670-418E-888D-263AD91A1ADB}"/>
              </a:ext>
            </a:extLst>
          </p:cNvPr>
          <p:cNvGrpSpPr/>
          <p:nvPr/>
        </p:nvGrpSpPr>
        <p:grpSpPr>
          <a:xfrm>
            <a:off x="-15464" y="7365"/>
            <a:ext cx="4657694" cy="940167"/>
            <a:chOff x="3004989" y="4023575"/>
            <a:chExt cx="1055533" cy="105553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D7DA7A9-F0DD-40B6-B9A4-14EA625A4A7F}"/>
                </a:ext>
              </a:extLst>
            </p:cNvPr>
            <p:cNvSpPr/>
            <p:nvPr/>
          </p:nvSpPr>
          <p:spPr>
            <a:xfrm>
              <a:off x="3004989" y="4023575"/>
              <a:ext cx="1055533" cy="1055533"/>
            </a:xfrm>
            <a:prstGeom prst="roundRect">
              <a:avLst/>
            </a:prstGeom>
            <a:solidFill>
              <a:srgbClr val="FFC000">
                <a:hueOff val="6930461"/>
                <a:satOff val="-31979"/>
                <a:lumOff val="1177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50D496FA-A09B-4293-8469-6CAB481D2889}"/>
                </a:ext>
              </a:extLst>
            </p:cNvPr>
            <p:cNvSpPr txBox="1"/>
            <p:nvPr/>
          </p:nvSpPr>
          <p:spPr>
            <a:xfrm>
              <a:off x="3056516" y="4075102"/>
              <a:ext cx="952479" cy="95247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8260" tIns="48260" rIns="48260" bIns="48260" numCol="1" spcCol="1270" anchor="ctr" anchorCtr="0">
              <a:noAutofit/>
            </a:bodyPr>
            <a:lstStyle/>
            <a:p>
              <a:pPr marL="0" marR="0" lvl="0" indent="0" algn="ctr" defTabSz="8445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MY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Book Antiqua" panose="02040602050305030304" pitchFamily="18" charset="0"/>
                </a:rPr>
                <a:t>NEUTRON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46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14108</TotalTime>
  <Words>1283</Words>
  <Application>Microsoft Office PowerPoint</Application>
  <PresentationFormat>Widescreen</PresentationFormat>
  <Paragraphs>166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Book Antiqua</vt:lpstr>
      <vt:lpstr>Calibri</vt:lpstr>
      <vt:lpstr>Corbel</vt:lpstr>
      <vt:lpstr>Wingdings</vt:lpstr>
      <vt:lpstr>Wingdings 2</vt:lpstr>
      <vt:lpstr>Office Theme</vt:lpstr>
      <vt:lpstr>Frame</vt:lpstr>
      <vt:lpstr>Boron Neutron Capture Therapy  Implementation at Research Reactor:  Physical and Biological Aspects</vt:lpstr>
      <vt:lpstr>PRESENTATION OUTLINE</vt:lpstr>
      <vt:lpstr>Introduction</vt:lpstr>
      <vt:lpstr>Principles of BNCT: Based on nuclear capture and fission reactions  </vt:lpstr>
      <vt:lpstr>Benefits of BNCT </vt:lpstr>
      <vt:lpstr>Challenges in BNCT</vt:lpstr>
      <vt:lpstr>PowerPoint Presentation</vt:lpstr>
      <vt:lpstr>REACTOR-BASED NEUTRON SOURCE FOR BNCT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Marizan Bt. Mahmud</dc:creator>
  <cp:lastModifiedBy>Norfarizan</cp:lastModifiedBy>
  <cp:revision>381</cp:revision>
  <cp:lastPrinted>2023-10-10T02:16:54Z</cp:lastPrinted>
  <dcterms:created xsi:type="dcterms:W3CDTF">2019-07-15T07:47:12Z</dcterms:created>
  <dcterms:modified xsi:type="dcterms:W3CDTF">2023-10-10T02:23:12Z</dcterms:modified>
</cp:coreProperties>
</file>