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71" r:id="rId10"/>
    <p:sldId id="266" r:id="rId11"/>
    <p:sldId id="267" r:id="rId12"/>
    <p:sldId id="269" r:id="rId13"/>
    <p:sldId id="268" r:id="rId14"/>
    <p:sldId id="270" r:id="rId15"/>
    <p:sldId id="273" r:id="rId16"/>
    <p:sldId id="272" r:id="rId17"/>
    <p:sldId id="274" r:id="rId18"/>
  </p:sldIdLst>
  <p:sldSz cx="18288000" cy="10287000"/>
  <p:notesSz cx="6858000" cy="9144000"/>
  <p:embeddedFontLst>
    <p:embeddedFont>
      <p:font typeface="Bebas Neue Bold" panose="020B0604020202020204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mbria Math" panose="02040503050406030204" pitchFamily="18" charset="0"/>
      <p:regular r:id="rId25"/>
    </p:embeddedFont>
    <p:embeddedFont>
      <p:font typeface="Montserrat" panose="00000500000000000000" pitchFamily="2" charset="0"/>
      <p:regular r:id="rId26"/>
      <p:bold r:id="rId27"/>
      <p:italic r:id="rId28"/>
      <p:boldItalic r:id="rId29"/>
    </p:embeddedFont>
    <p:embeddedFont>
      <p:font typeface="Montserrat Classic" panose="020B0604020202020204" charset="0"/>
      <p:regular r:id="rId30"/>
    </p:embeddedFont>
    <p:embeddedFont>
      <p:font typeface="Montserrat Classic Bold" panose="020B0604020202020204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CB76D-E2D4-4A79-B1AB-4DCC71C22D96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53E418-4205-4E15-B55C-A963C9DA60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223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53E418-4205-4E15-B55C-A963C9DA604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1061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83319"/>
            <a:ext cx="18288000" cy="10287000"/>
            <a:chOff x="0" y="0"/>
            <a:chExt cx="4816593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14393" y="0"/>
                  </a:moveTo>
                  <a:lnTo>
                    <a:pt x="4802199" y="0"/>
                  </a:lnTo>
                  <a:cubicBezTo>
                    <a:pt x="4806016" y="0"/>
                    <a:pt x="4809677" y="1516"/>
                    <a:pt x="4812377" y="4216"/>
                  </a:cubicBezTo>
                  <a:cubicBezTo>
                    <a:pt x="4815076" y="6915"/>
                    <a:pt x="4816592" y="10576"/>
                    <a:pt x="4816592" y="14393"/>
                  </a:cubicBezTo>
                  <a:lnTo>
                    <a:pt x="4816592" y="2694940"/>
                  </a:lnTo>
                  <a:cubicBezTo>
                    <a:pt x="4816592" y="2698757"/>
                    <a:pt x="4815076" y="2702418"/>
                    <a:pt x="4812377" y="2705118"/>
                  </a:cubicBezTo>
                  <a:cubicBezTo>
                    <a:pt x="4809677" y="2707817"/>
                    <a:pt x="4806016" y="2709333"/>
                    <a:pt x="4802199" y="2709333"/>
                  </a:cubicBezTo>
                  <a:lnTo>
                    <a:pt x="14393" y="2709333"/>
                  </a:lnTo>
                  <a:cubicBezTo>
                    <a:pt x="10576" y="2709333"/>
                    <a:pt x="6915" y="2707817"/>
                    <a:pt x="4216" y="2705118"/>
                  </a:cubicBezTo>
                  <a:cubicBezTo>
                    <a:pt x="1516" y="2702418"/>
                    <a:pt x="0" y="2698757"/>
                    <a:pt x="0" y="2694940"/>
                  </a:cubicBezTo>
                  <a:lnTo>
                    <a:pt x="0" y="14393"/>
                  </a:lnTo>
                  <a:cubicBezTo>
                    <a:pt x="0" y="10576"/>
                    <a:pt x="1516" y="6915"/>
                    <a:pt x="4216" y="4216"/>
                  </a:cubicBezTo>
                  <a:cubicBezTo>
                    <a:pt x="6915" y="1516"/>
                    <a:pt x="10576" y="0"/>
                    <a:pt x="14393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83319"/>
            <a:ext cx="3089530" cy="1890762"/>
          </a:xfrm>
          <a:custGeom>
            <a:avLst/>
            <a:gdLst/>
            <a:ahLst/>
            <a:cxnLst/>
            <a:rect l="l" t="t" r="r" b="b"/>
            <a:pathLst>
              <a:path w="3089530" h="1890762">
                <a:moveTo>
                  <a:pt x="0" y="0"/>
                </a:moveTo>
                <a:lnTo>
                  <a:pt x="3089530" y="0"/>
                </a:lnTo>
                <a:lnTo>
                  <a:pt x="3089530" y="1890762"/>
                </a:lnTo>
                <a:lnTo>
                  <a:pt x="0" y="18907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5514" t="-25324" r="-15300" b="-91824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15217020" y="1880858"/>
            <a:ext cx="2940644" cy="2425401"/>
          </a:xfrm>
          <a:custGeom>
            <a:avLst/>
            <a:gdLst/>
            <a:ahLst/>
            <a:cxnLst/>
            <a:rect l="l" t="t" r="r" b="b"/>
            <a:pathLst>
              <a:path w="2940644" h="2425401">
                <a:moveTo>
                  <a:pt x="0" y="0"/>
                </a:moveTo>
                <a:lnTo>
                  <a:pt x="2940644" y="0"/>
                </a:lnTo>
                <a:lnTo>
                  <a:pt x="2940644" y="2425400"/>
                </a:lnTo>
                <a:lnTo>
                  <a:pt x="0" y="24254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2378" r="-3257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15217020" y="0"/>
            <a:ext cx="3070980" cy="1895561"/>
          </a:xfrm>
          <a:custGeom>
            <a:avLst/>
            <a:gdLst/>
            <a:ahLst/>
            <a:cxnLst/>
            <a:rect l="l" t="t" r="r" b="b"/>
            <a:pathLst>
              <a:path w="3070980" h="1895561">
                <a:moveTo>
                  <a:pt x="0" y="0"/>
                </a:moveTo>
                <a:lnTo>
                  <a:pt x="3070980" y="0"/>
                </a:lnTo>
                <a:lnTo>
                  <a:pt x="3070980" y="1895561"/>
                </a:lnTo>
                <a:lnTo>
                  <a:pt x="0" y="18955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7053" r="-705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7256206" y="4628862"/>
            <a:ext cx="4452569" cy="3368036"/>
          </a:xfrm>
          <a:custGeom>
            <a:avLst/>
            <a:gdLst/>
            <a:ahLst/>
            <a:cxnLst/>
            <a:rect l="l" t="t" r="r" b="b"/>
            <a:pathLst>
              <a:path w="4452569" h="3368036">
                <a:moveTo>
                  <a:pt x="0" y="0"/>
                </a:moveTo>
                <a:lnTo>
                  <a:pt x="4452569" y="0"/>
                </a:lnTo>
                <a:lnTo>
                  <a:pt x="4452569" y="3368035"/>
                </a:lnTo>
                <a:lnTo>
                  <a:pt x="0" y="33680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4558" r="-3998" b="-455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>
            <a:off x="11937021" y="6647752"/>
            <a:ext cx="5818963" cy="3368036"/>
          </a:xfrm>
          <a:custGeom>
            <a:avLst/>
            <a:gdLst/>
            <a:ahLst/>
            <a:cxnLst/>
            <a:rect l="l" t="t" r="r" b="b"/>
            <a:pathLst>
              <a:path w="5818963" h="3368036">
                <a:moveTo>
                  <a:pt x="0" y="0"/>
                </a:moveTo>
                <a:lnTo>
                  <a:pt x="5818963" y="0"/>
                </a:lnTo>
                <a:lnTo>
                  <a:pt x="5818963" y="3368036"/>
                </a:lnTo>
                <a:lnTo>
                  <a:pt x="0" y="336803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4262" r="-1455" b="-12382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331950" y="4076700"/>
            <a:ext cx="6200972" cy="6099787"/>
          </a:xfrm>
          <a:custGeom>
            <a:avLst/>
            <a:gdLst/>
            <a:ahLst/>
            <a:cxnLst/>
            <a:rect l="l" t="t" r="r" b="b"/>
            <a:pathLst>
              <a:path w="6200972" h="6099787">
                <a:moveTo>
                  <a:pt x="0" y="0"/>
                </a:moveTo>
                <a:lnTo>
                  <a:pt x="6200973" y="0"/>
                </a:lnTo>
                <a:lnTo>
                  <a:pt x="6200973" y="6099787"/>
                </a:lnTo>
                <a:lnTo>
                  <a:pt x="0" y="609978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6609" t="-158" b="-15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TextBox 11"/>
          <p:cNvSpPr txBox="1"/>
          <p:nvPr/>
        </p:nvSpPr>
        <p:spPr>
          <a:xfrm>
            <a:off x="3809999" y="1235760"/>
            <a:ext cx="11244733" cy="786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908"/>
              </a:lnSpc>
              <a:spcBef>
                <a:spcPct val="0"/>
              </a:spcBef>
            </a:pPr>
            <a:r>
              <a:rPr lang="en-US" sz="4934" dirty="0">
                <a:solidFill>
                  <a:srgbClr val="5479F7"/>
                </a:solidFill>
                <a:latin typeface="Montserrat Classic"/>
              </a:rPr>
              <a:t>1 mm thick </a:t>
            </a:r>
            <a:r>
              <a:rPr lang="en-US" sz="4934" dirty="0" err="1">
                <a:solidFill>
                  <a:srgbClr val="5479F7"/>
                </a:solidFill>
                <a:latin typeface="Montserrat Classic"/>
              </a:rPr>
              <a:t>CdTe</a:t>
            </a:r>
            <a:r>
              <a:rPr lang="en-US" sz="4934" dirty="0">
                <a:solidFill>
                  <a:srgbClr val="5479F7"/>
                </a:solidFill>
                <a:latin typeface="Montserrat Classic"/>
              </a:rPr>
              <a:t> + Timepix3 ASIC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429000" y="644987"/>
            <a:ext cx="10744200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77"/>
              </a:lnSpc>
            </a:pPr>
            <a:r>
              <a:rPr lang="en-US" sz="5933" dirty="0">
                <a:solidFill>
                  <a:srgbClr val="000000"/>
                </a:solidFill>
                <a:latin typeface="Bebas Neue Bold"/>
              </a:rPr>
              <a:t>SINGLE-LAYER COMPTON CAMERA (</a:t>
            </a:r>
            <a:r>
              <a:rPr lang="en-US" sz="5933" dirty="0" err="1">
                <a:solidFill>
                  <a:srgbClr val="000000"/>
                </a:solidFill>
                <a:latin typeface="Bebas Neue Bold"/>
              </a:rPr>
              <a:t>slcc</a:t>
            </a:r>
            <a:r>
              <a:rPr lang="en-US" sz="5933" dirty="0">
                <a:solidFill>
                  <a:srgbClr val="000000"/>
                </a:solidFill>
                <a:latin typeface="Bebas Neue Bold"/>
              </a:rPr>
              <a:t>)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944363" y="2214962"/>
            <a:ext cx="12110370" cy="15836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 dirty="0">
                <a:solidFill>
                  <a:srgbClr val="000000"/>
                </a:solidFill>
                <a:latin typeface="Montserrat Classic"/>
              </a:rPr>
              <a:t>Lojius Lombigit</a:t>
            </a:r>
            <a:r>
              <a:rPr lang="en-US" sz="2299" baseline="30000" dirty="0">
                <a:solidFill>
                  <a:srgbClr val="000000"/>
                </a:solidFill>
                <a:latin typeface="Montserrat Classic"/>
              </a:rPr>
              <a:t>1</a:t>
            </a:r>
            <a:r>
              <a:rPr lang="en-US" sz="2299" dirty="0">
                <a:solidFill>
                  <a:srgbClr val="000000"/>
                </a:solidFill>
                <a:latin typeface="Montserrat Classic"/>
              </a:rPr>
              <a:t>, Dima Maneuski</a:t>
            </a:r>
            <a:r>
              <a:rPr lang="en-US" sz="2299" baseline="30000" dirty="0">
                <a:solidFill>
                  <a:srgbClr val="000000"/>
                </a:solidFill>
                <a:latin typeface="Montserrat Classic"/>
              </a:rPr>
              <a:t>2</a:t>
            </a:r>
            <a:r>
              <a:rPr lang="en-US" sz="2299" dirty="0">
                <a:solidFill>
                  <a:srgbClr val="000000"/>
                </a:solidFill>
                <a:latin typeface="Montserrat Classic"/>
              </a:rPr>
              <a:t> &amp; Benedikt Bergmann</a:t>
            </a:r>
            <a:r>
              <a:rPr lang="en-US" sz="2299" baseline="30000" dirty="0">
                <a:solidFill>
                  <a:srgbClr val="000000"/>
                </a:solidFill>
                <a:latin typeface="Montserrat Classic"/>
              </a:rPr>
              <a:t>3</a:t>
            </a:r>
          </a:p>
          <a:p>
            <a:pPr algn="ctr">
              <a:lnSpc>
                <a:spcPts val="3219"/>
              </a:lnSpc>
            </a:pPr>
            <a:r>
              <a:rPr lang="en-US" baseline="30000" dirty="0">
                <a:solidFill>
                  <a:srgbClr val="000000"/>
                </a:solidFill>
                <a:latin typeface="Montserrat Classic"/>
              </a:rPr>
              <a:t>1</a:t>
            </a:r>
            <a:r>
              <a:rPr lang="en-US" dirty="0">
                <a:solidFill>
                  <a:srgbClr val="000000"/>
                </a:solidFill>
                <a:latin typeface="Montserrat Classic"/>
              </a:rPr>
              <a:t>Technical Support Division, Malaysian Nuclear Agency, 43000, </a:t>
            </a:r>
            <a:r>
              <a:rPr lang="en-US" dirty="0" err="1">
                <a:solidFill>
                  <a:srgbClr val="000000"/>
                </a:solidFill>
                <a:latin typeface="Montserrat Classic"/>
              </a:rPr>
              <a:t>Kajang</a:t>
            </a:r>
            <a:r>
              <a:rPr lang="en-US" dirty="0">
                <a:solidFill>
                  <a:srgbClr val="000000"/>
                </a:solidFill>
                <a:latin typeface="Montserrat Classic"/>
              </a:rPr>
              <a:t>, Selangor</a:t>
            </a:r>
          </a:p>
          <a:p>
            <a:pPr algn="ctr">
              <a:lnSpc>
                <a:spcPts val="3219"/>
              </a:lnSpc>
            </a:pPr>
            <a:r>
              <a:rPr lang="en-US" baseline="30000" dirty="0">
                <a:solidFill>
                  <a:srgbClr val="000000"/>
                </a:solidFill>
                <a:latin typeface="Montserrat Classic"/>
              </a:rPr>
              <a:t>2</a:t>
            </a:r>
            <a:r>
              <a:rPr lang="en-US" dirty="0">
                <a:solidFill>
                  <a:srgbClr val="000000"/>
                </a:solidFill>
                <a:latin typeface="Montserrat Classic"/>
              </a:rPr>
              <a:t>SUPA School of Physics and Astronomy, University of Glasgow, Glasgow, G12 8QQ, United Kingdom </a:t>
            </a:r>
          </a:p>
          <a:p>
            <a:pPr algn="ctr">
              <a:lnSpc>
                <a:spcPts val="3219"/>
              </a:lnSpc>
              <a:spcBef>
                <a:spcPct val="0"/>
              </a:spcBef>
            </a:pPr>
            <a:r>
              <a:rPr lang="en-US" baseline="30000" dirty="0">
                <a:solidFill>
                  <a:srgbClr val="000000"/>
                </a:solidFill>
                <a:latin typeface="Montserrat Classic"/>
              </a:rPr>
              <a:t>3</a:t>
            </a:r>
            <a:r>
              <a:rPr lang="en-US" dirty="0">
                <a:solidFill>
                  <a:srgbClr val="000000"/>
                </a:solidFill>
                <a:latin typeface="Montserrat Classic"/>
              </a:rPr>
              <a:t>Institute of Experimental and Applied Physics, CTU in Prague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990600" y="419100"/>
            <a:ext cx="6118937" cy="1038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080"/>
              </a:lnSpc>
            </a:pPr>
            <a:r>
              <a:rPr lang="en-US" sz="8000" dirty="0">
                <a:solidFill>
                  <a:srgbClr val="000000"/>
                </a:solidFill>
                <a:latin typeface="Bebas Neue Bold"/>
              </a:rPr>
              <a:t>Data analysis</a:t>
            </a:r>
          </a:p>
        </p:txBody>
      </p:sp>
      <p:pic>
        <p:nvPicPr>
          <p:cNvPr id="2050" name="Picture 2" descr="Quantitative Data Analysis: A Versatile and Beneficial Process - Udemy Blog">
            <a:extLst>
              <a:ext uri="{FF2B5EF4-FFF2-40B4-BE49-F238E27FC236}">
                <a16:creationId xmlns:a16="http://schemas.microsoft.com/office/drawing/2014/main" id="{C7DE8E0F-F731-722F-18C7-A3E4B9DC2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2200" y="3304722"/>
            <a:ext cx="4195498" cy="367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CD12F8B-3775-80BC-7399-6B45B5C7369A}"/>
              </a:ext>
            </a:extLst>
          </p:cNvPr>
          <p:cNvSpPr/>
          <p:nvPr/>
        </p:nvSpPr>
        <p:spPr>
          <a:xfrm>
            <a:off x="990600" y="1843403"/>
            <a:ext cx="3276600" cy="1447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Montserrat"/>
              </a:rPr>
              <a:t>Clustering: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  <a:latin typeface="Montserrat"/>
              </a:rPr>
              <a:t>Full-length charge collection time (FLCC) </a:t>
            </a:r>
            <a:r>
              <a:rPr lang="en-US" sz="2400" dirty="0">
                <a:solidFill>
                  <a:srgbClr val="000000"/>
                </a:solidFill>
                <a:latin typeface="Montserrat"/>
                <a:sym typeface="Symbol" panose="05050102010706020507" pitchFamily="18" charset="2"/>
              </a:rPr>
              <a:t> 32 ns</a:t>
            </a:r>
            <a:endParaRPr lang="en-US" sz="2400" dirty="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561B08D-CF43-CA0F-DC40-097410DEEE08}"/>
              </a:ext>
            </a:extLst>
          </p:cNvPr>
          <p:cNvSpPr/>
          <p:nvPr/>
        </p:nvSpPr>
        <p:spPr>
          <a:xfrm>
            <a:off x="5941345" y="1843403"/>
            <a:ext cx="2438400" cy="1447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Montserrat"/>
              </a:rPr>
              <a:t>Two Coincidence Events: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C971BE7C-6C2E-7044-1F01-C5543D7CB60F}"/>
                  </a:ext>
                </a:extLst>
              </p:cNvPr>
              <p:cNvSpPr/>
              <p:nvPr/>
            </p:nvSpPr>
            <p:spPr>
              <a:xfrm>
                <a:off x="10206291" y="1889637"/>
                <a:ext cx="3276600" cy="1447800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000000"/>
                    </a:solidFill>
                    <a:latin typeface="Montserrat"/>
                  </a:rPr>
                  <a:t>Energy cuts: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𝑆𝑢𝑚</m:t>
                      </m:r>
                      <m:r>
                        <a:rPr lang="en-GB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GB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r>
                        <a:rPr lang="en-GB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 </m:t>
                      </m:r>
                      <m:f>
                        <m:fPr>
                          <m:type m:val="lin"/>
                          <m:ctrlPr>
                            <a:rPr lang="en-GB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GB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latin typeface="Montserrat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GB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≠ </m:t>
                      </m:r>
                      <m:sSub>
                        <m:sSubPr>
                          <m:ctrlPr>
                            <a:rPr lang="en-GB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𝑋𝑅𝐹</m:t>
                          </m:r>
                        </m:sub>
                      </m:sSub>
                      <m:r>
                        <a:rPr lang="en-GB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f>
                        <m:fPr>
                          <m:type m:val="lin"/>
                          <m:ctrlPr>
                            <a:rPr lang="en-GB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GB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latin typeface="Montserrat"/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C971BE7C-6C2E-7044-1F01-C5543D7CB6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6291" y="1889637"/>
                <a:ext cx="3276600" cy="1447800"/>
              </a:xfrm>
              <a:prstGeom prst="roundRect">
                <a:avLst/>
              </a:prstGeom>
              <a:blipFill>
                <a:blip r:embed="rId3"/>
                <a:stretch>
                  <a:fillRect t="-5394" r="-12362" b="-522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9EA65E6-4558-D37E-6E9C-D728380B98B8}"/>
              </a:ext>
            </a:extLst>
          </p:cNvPr>
          <p:cNvSpPr/>
          <p:nvPr/>
        </p:nvSpPr>
        <p:spPr>
          <a:xfrm>
            <a:off x="4953000" y="4924192"/>
            <a:ext cx="3276600" cy="1447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Montserrat"/>
              </a:rPr>
              <a:t>Python 3 IDE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  <a:latin typeface="Montserrat"/>
              </a:rPr>
              <a:t>(</a:t>
            </a:r>
            <a:r>
              <a:rPr lang="en-US" sz="2400" dirty="0" err="1">
                <a:solidFill>
                  <a:srgbClr val="000000"/>
                </a:solidFill>
                <a:latin typeface="Montserrat"/>
              </a:rPr>
              <a:t>Numpy</a:t>
            </a:r>
            <a:r>
              <a:rPr lang="en-US" sz="2400" dirty="0">
                <a:solidFill>
                  <a:srgbClr val="000000"/>
                </a:solidFill>
                <a:latin typeface="Montserrat"/>
              </a:rPr>
              <a:t>, SciPy, Matplotlib, LMFIT)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3AF08F3F-30BD-E319-6D9A-1A9CC4BE46B5}"/>
                  </a:ext>
                </a:extLst>
              </p:cNvPr>
              <p:cNvSpPr/>
              <p:nvPr/>
            </p:nvSpPr>
            <p:spPr>
              <a:xfrm>
                <a:off x="10179252" y="4914900"/>
                <a:ext cx="3276600" cy="1447800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000000"/>
                    </a:solidFill>
                    <a:latin typeface="Montserrat"/>
                  </a:rPr>
                  <a:t>Assigning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GB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GB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𝒂𝒏𝒅</m:t>
                    </m:r>
                    <m:r>
                      <a:rPr lang="en-GB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GB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GB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sz="2400" b="1" dirty="0">
                  <a:solidFill>
                    <a:srgbClr val="000000"/>
                  </a:solidFill>
                  <a:latin typeface="Montserrat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GB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GB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𝐶𝑜𝑚𝑝𝑡𝑜𝑛</m:t>
                      </m:r>
                      <m:r>
                        <a:rPr lang="en-GB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𝑒𝑑𝑔𝑒</m:t>
                      </m:r>
                      <m:r>
                        <a:rPr lang="en-GB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 </m:t>
                      </m:r>
                    </m:oMath>
                  </m:oMathPara>
                </a14:m>
                <a:endParaRPr lang="en-GB" sz="2400" i="1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GB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GB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latin typeface="Montserrat"/>
                </a:endParaRPr>
              </a:p>
            </p:txBody>
          </p:sp>
        </mc:Choice>
        <mc:Fallback xmlns="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3AF08F3F-30BD-E319-6D9A-1A9CC4BE46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9252" y="4914900"/>
                <a:ext cx="3276600" cy="1447800"/>
              </a:xfrm>
              <a:prstGeom prst="roundRect">
                <a:avLst/>
              </a:prstGeom>
              <a:blipFill>
                <a:blip r:embed="rId4"/>
                <a:stretch>
                  <a:fillRect t="-5372" b="-37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20128FF8-42F3-16B8-56B3-096B32FBDBB4}"/>
                  </a:ext>
                </a:extLst>
              </p:cNvPr>
              <p:cNvSpPr/>
              <p:nvPr/>
            </p:nvSpPr>
            <p:spPr>
              <a:xfrm>
                <a:off x="10240705" y="7719697"/>
                <a:ext cx="3232354" cy="1447800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000000"/>
                    </a:solidFill>
                    <a:latin typeface="Montserrat"/>
                  </a:rPr>
                  <a:t>Compute</a:t>
                </a:r>
                <a:endParaRPr lang="en-GB" sz="2400" b="1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Montserrat"/>
                  </a:rPr>
                  <a:t> &amp;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𝑐𝑜𝑜𝑟𝑑𝑖𝑛𝑎𝑡𝑒</m:t>
                    </m:r>
                  </m:oMath>
                </a14:m>
                <a:endParaRPr lang="en-US" sz="2400" dirty="0">
                  <a:solidFill>
                    <a:srgbClr val="000000"/>
                  </a:solidFill>
                  <a:latin typeface="Montserrat"/>
                </a:endParaRPr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20128FF8-42F3-16B8-56B3-096B32FBDB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0705" y="7719697"/>
                <a:ext cx="3232354" cy="144780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55F9F3FF-A62A-570C-ACA5-3BDE2C820E65}"/>
                  </a:ext>
                </a:extLst>
              </p:cNvPr>
              <p:cNvSpPr/>
              <p:nvPr/>
            </p:nvSpPr>
            <p:spPr>
              <a:xfrm>
                <a:off x="5441749" y="7719697"/>
                <a:ext cx="2667000" cy="1447800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000000"/>
                    </a:solidFill>
                    <a:latin typeface="Montserrat"/>
                  </a:rPr>
                  <a:t>Select</a:t>
                </a:r>
                <a:endParaRPr lang="en-GB" sz="2400" b="1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0&lt;</m:t>
                    </m:r>
                    <m:r>
                      <a:rPr lang="en-GB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</m:t>
                    </m:r>
                    <m:r>
                      <a:rPr lang="en-GB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Montserra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GB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above</m:t>
                    </m:r>
                    <m:r>
                      <a:rPr lang="en-GB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000000"/>
                  </a:solidFill>
                  <a:latin typeface="Montserrat"/>
                </a:endParaRPr>
              </a:p>
            </p:txBody>
          </p:sp>
        </mc:Choice>
        <mc:Fallback xmlns="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55F9F3FF-A62A-570C-ACA5-3BDE2C820E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1749" y="7719697"/>
                <a:ext cx="2667000" cy="144780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DB5B6C3-7D56-3C83-DE36-69B233DBFB2C}"/>
              </a:ext>
            </a:extLst>
          </p:cNvPr>
          <p:cNvSpPr/>
          <p:nvPr/>
        </p:nvSpPr>
        <p:spPr>
          <a:xfrm>
            <a:off x="1025013" y="7719697"/>
            <a:ext cx="2829642" cy="1447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0000"/>
                </a:solidFill>
                <a:latin typeface="Montserrat"/>
              </a:rPr>
              <a:t>Image reconstruction</a:t>
            </a:r>
            <a:endParaRPr lang="en-US" sz="2400" b="1" dirty="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55145C9A-285D-E8E4-2966-E73ED8716B82}"/>
              </a:ext>
            </a:extLst>
          </p:cNvPr>
          <p:cNvSpPr/>
          <p:nvPr/>
        </p:nvSpPr>
        <p:spPr>
          <a:xfrm>
            <a:off x="4648200" y="2171700"/>
            <a:ext cx="983836" cy="103874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F0BF499-0B2A-070C-7121-9F011224BC67}"/>
              </a:ext>
            </a:extLst>
          </p:cNvPr>
          <p:cNvSpPr/>
          <p:nvPr/>
        </p:nvSpPr>
        <p:spPr>
          <a:xfrm>
            <a:off x="8941627" y="2094164"/>
            <a:ext cx="983836" cy="103874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08F52CFE-0A5C-6B02-2180-7320D3C481F8}"/>
              </a:ext>
            </a:extLst>
          </p:cNvPr>
          <p:cNvSpPr/>
          <p:nvPr/>
        </p:nvSpPr>
        <p:spPr>
          <a:xfrm rot="5400000">
            <a:off x="11352673" y="3655389"/>
            <a:ext cx="983836" cy="103874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73929202-1DEA-A9A2-1E9B-7C2BD084EDB5}"/>
              </a:ext>
            </a:extLst>
          </p:cNvPr>
          <p:cNvSpPr/>
          <p:nvPr/>
        </p:nvSpPr>
        <p:spPr>
          <a:xfrm rot="5400000">
            <a:off x="11524474" y="6487386"/>
            <a:ext cx="983836" cy="103874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B67D6882-42A1-2F42-28B4-8C62B454EC81}"/>
              </a:ext>
            </a:extLst>
          </p:cNvPr>
          <p:cNvSpPr/>
          <p:nvPr/>
        </p:nvSpPr>
        <p:spPr>
          <a:xfrm rot="10800000">
            <a:off x="8712007" y="8107857"/>
            <a:ext cx="983836" cy="103874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7289BA34-8B94-146A-4DE9-94C51C41351C}"/>
              </a:ext>
            </a:extLst>
          </p:cNvPr>
          <p:cNvSpPr/>
          <p:nvPr/>
        </p:nvSpPr>
        <p:spPr>
          <a:xfrm rot="10800000">
            <a:off x="4171032" y="7924224"/>
            <a:ext cx="983836" cy="103874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A close-up of a math problem&#10;&#10;Description automatically generated">
            <a:extLst>
              <a:ext uri="{FF2B5EF4-FFF2-40B4-BE49-F238E27FC236}">
                <a16:creationId xmlns:a16="http://schemas.microsoft.com/office/drawing/2014/main" id="{66ED8CA1-D1EC-FD55-F119-3C26DA0768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75" y="7299223"/>
            <a:ext cx="12995732" cy="2971800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12276195" y="-20638"/>
            <a:ext cx="2201805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75"/>
              </a:lnSpc>
            </a:pPr>
            <a:r>
              <a:rPr lang="en-US" sz="6312" dirty="0">
                <a:solidFill>
                  <a:srgbClr val="000000"/>
                </a:solidFill>
                <a:latin typeface="Bebas Neue Bold"/>
              </a:rPr>
              <a:t>Result</a:t>
            </a:r>
          </a:p>
        </p:txBody>
      </p:sp>
      <p:pic>
        <p:nvPicPr>
          <p:cNvPr id="1028" name="Picture 4" descr="All about drawing Graphs | PPT">
            <a:extLst>
              <a:ext uri="{FF2B5EF4-FFF2-40B4-BE49-F238E27FC236}">
                <a16:creationId xmlns:a16="http://schemas.microsoft.com/office/drawing/2014/main" id="{3C278F4C-2448-F72D-09F3-B5AFB420B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7600" y="625"/>
            <a:ext cx="3085318" cy="231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A graph of energy and energy&#10;&#10;Description automatically generated">
            <a:extLst>
              <a:ext uri="{FF2B5EF4-FFF2-40B4-BE49-F238E27FC236}">
                <a16:creationId xmlns:a16="http://schemas.microsoft.com/office/drawing/2014/main" id="{D1866AAF-475E-5A70-DE61-EA63CC48C7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474" y="0"/>
            <a:ext cx="8225984" cy="6244146"/>
          </a:xfrm>
          <a:prstGeom prst="rect">
            <a:avLst/>
          </a:prstGeom>
        </p:spPr>
      </p:pic>
      <p:pic>
        <p:nvPicPr>
          <p:cNvPr id="26" name="Picture 25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4D32CD8C-B3C5-DF4C-AF12-0C0088A741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6264" y="1409700"/>
            <a:ext cx="8225983" cy="5908563"/>
          </a:xfrm>
          <a:prstGeom prst="rect">
            <a:avLst/>
          </a:prstGeom>
        </p:spPr>
      </p:pic>
      <p:sp>
        <p:nvSpPr>
          <p:cNvPr id="1024" name="Rectangle: Rounded Corners 1023">
            <a:extLst>
              <a:ext uri="{FF2B5EF4-FFF2-40B4-BE49-F238E27FC236}">
                <a16:creationId xmlns:a16="http://schemas.microsoft.com/office/drawing/2014/main" id="{79A2A6AF-CD13-5FA6-F70E-B8B423B31AF7}"/>
              </a:ext>
            </a:extLst>
          </p:cNvPr>
          <p:cNvSpPr/>
          <p:nvPr/>
        </p:nvSpPr>
        <p:spPr>
          <a:xfrm>
            <a:off x="13494410" y="8039100"/>
            <a:ext cx="4678508" cy="19431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0000"/>
                </a:solidFill>
                <a:latin typeface="Montserrat"/>
              </a:rPr>
              <a:t>Coincidence &lt; 0.2 %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0000"/>
                </a:solidFill>
                <a:latin typeface="Montserrat"/>
              </a:rPr>
              <a:t>Cone </a:t>
            </a:r>
            <a:r>
              <a:rPr lang="en-US" sz="2800" dirty="0" err="1">
                <a:solidFill>
                  <a:srgbClr val="000000"/>
                </a:solidFill>
                <a:latin typeface="Montserrat"/>
              </a:rPr>
              <a:t>reconst</a:t>
            </a:r>
            <a:r>
              <a:rPr lang="en-US" sz="2800" dirty="0">
                <a:solidFill>
                  <a:srgbClr val="000000"/>
                </a:solidFill>
                <a:latin typeface="Montserrat"/>
              </a:rPr>
              <a:t>. Data &lt; 8 %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2FA2926-49BE-7694-A061-626C8541B218}"/>
              </a:ext>
            </a:extLst>
          </p:cNvPr>
          <p:cNvCxnSpPr/>
          <p:nvPr/>
        </p:nvCxnSpPr>
        <p:spPr>
          <a:xfrm flipV="1">
            <a:off x="11277600" y="8572500"/>
            <a:ext cx="2438400" cy="15240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FB3EB30-008C-3292-5024-3D01B192EB8F}"/>
              </a:ext>
            </a:extLst>
          </p:cNvPr>
          <p:cNvCxnSpPr>
            <a:cxnSpLocks/>
          </p:cNvCxnSpPr>
          <p:nvPr/>
        </p:nvCxnSpPr>
        <p:spPr>
          <a:xfrm flipV="1">
            <a:off x="10943613" y="8572500"/>
            <a:ext cx="2772387" cy="45720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17756D7-F8D2-5F79-9D57-D52B4DB32D7B}"/>
              </a:ext>
            </a:extLst>
          </p:cNvPr>
          <p:cNvCxnSpPr>
            <a:cxnSpLocks/>
          </p:cNvCxnSpPr>
          <p:nvPr/>
        </p:nvCxnSpPr>
        <p:spPr>
          <a:xfrm flipV="1">
            <a:off x="10890001" y="9029700"/>
            <a:ext cx="2825999" cy="720837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8A54374-0AEC-0177-0B14-4FDE4BA558DF}"/>
              </a:ext>
            </a:extLst>
          </p:cNvPr>
          <p:cNvCxnSpPr>
            <a:cxnSpLocks/>
          </p:cNvCxnSpPr>
          <p:nvPr/>
        </p:nvCxnSpPr>
        <p:spPr>
          <a:xfrm flipV="1">
            <a:off x="10919032" y="9029700"/>
            <a:ext cx="2796968" cy="106614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79241" y="824862"/>
            <a:ext cx="15192959" cy="9462138"/>
          </a:xfrm>
          <a:custGeom>
            <a:avLst/>
            <a:gdLst/>
            <a:ahLst/>
            <a:cxnLst/>
            <a:rect l="l" t="t" r="r" b="b"/>
            <a:pathLst>
              <a:path w="15192959" h="9462138">
                <a:moveTo>
                  <a:pt x="0" y="0"/>
                </a:moveTo>
                <a:lnTo>
                  <a:pt x="15192960" y="0"/>
                </a:lnTo>
                <a:lnTo>
                  <a:pt x="15192960" y="9462138"/>
                </a:lnTo>
                <a:lnTo>
                  <a:pt x="0" y="94621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927" t="-8231" r="-171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5806033" y="163907"/>
            <a:ext cx="4935578" cy="864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375"/>
              </a:lnSpc>
              <a:spcBef>
                <a:spcPct val="0"/>
              </a:spcBef>
            </a:pPr>
            <a:r>
              <a:rPr lang="en-US" sz="6312">
                <a:solidFill>
                  <a:srgbClr val="000000"/>
                </a:solidFill>
                <a:latin typeface="Bebas Neue Bold"/>
              </a:rPr>
              <a:t>Result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081" name="Freeform: Shape 3080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97985" y="1"/>
            <a:ext cx="1732713" cy="937541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257300" y="2738437"/>
            <a:ext cx="8090041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0"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083" name="Oval 3082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12277" y="5135938"/>
            <a:ext cx="811233" cy="811233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How to Write a Conclusion that Ties Your Assignment Together -  MakeMyAssignments Blog">
            <a:extLst>
              <a:ext uri="{FF2B5EF4-FFF2-40B4-BE49-F238E27FC236}">
                <a16:creationId xmlns:a16="http://schemas.microsoft.com/office/drawing/2014/main" id="{C5D5E3AE-33FC-EA71-D840-74D6E0A72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30776" y="3390760"/>
            <a:ext cx="5671576" cy="2539511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5" name="Freeform: Shape 3084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24403" y="1"/>
            <a:ext cx="3100422" cy="243281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3087" name="Straight Connector 3086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208117" y="1541859"/>
            <a:ext cx="0" cy="2396562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9" name="Freeform: Shape 3088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11184870" y="7750023"/>
            <a:ext cx="2753587" cy="3037177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91" name="Freeform: Shape 3090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14290" y="9050692"/>
            <a:ext cx="2986596" cy="1236308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93" name="Freeform: Shape 3092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277544" y="8278794"/>
            <a:ext cx="2010457" cy="2008207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50457DA-D5B4-8B71-4936-7A2C62811028}"/>
              </a:ext>
            </a:extLst>
          </p:cNvPr>
          <p:cNvSpPr/>
          <p:nvPr/>
        </p:nvSpPr>
        <p:spPr>
          <a:xfrm>
            <a:off x="882857" y="1149639"/>
            <a:ext cx="8356741" cy="232886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Montserrat"/>
              </a:rPr>
              <a:t>Limited valid Compton events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rgbClr val="000000"/>
                </a:solidFill>
                <a:latin typeface="Montserrat"/>
              </a:rPr>
              <a:t>Photoelectric absorption is dominant (@ 122 keV)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rgbClr val="000000"/>
                </a:solidFill>
                <a:latin typeface="Montserrat"/>
              </a:rPr>
              <a:t>Detector thickness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E5A7370-4914-4718-EF24-BC7EBD6B1592}"/>
              </a:ext>
            </a:extLst>
          </p:cNvPr>
          <p:cNvSpPr/>
          <p:nvPr/>
        </p:nvSpPr>
        <p:spPr>
          <a:xfrm>
            <a:off x="882858" y="4038600"/>
            <a:ext cx="8422762" cy="2057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Montserrat"/>
              </a:rPr>
              <a:t>XRF event suppression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rgbClr val="000000"/>
                </a:solidFill>
                <a:latin typeface="Montserrat"/>
              </a:rPr>
              <a:t>Energy cut is insufficient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rgbClr val="000000"/>
                </a:solidFill>
                <a:latin typeface="Montserrat"/>
              </a:rPr>
              <a:t>Selection by 3D pixel distance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CA7F714-904B-58AC-1C39-C14B0A2D07EE}"/>
              </a:ext>
            </a:extLst>
          </p:cNvPr>
          <p:cNvSpPr/>
          <p:nvPr/>
        </p:nvSpPr>
        <p:spPr>
          <a:xfrm>
            <a:off x="732111" y="6539543"/>
            <a:ext cx="8615230" cy="347850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Montserrat"/>
              </a:rPr>
              <a:t>Technology works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rgbClr val="000000"/>
                </a:solidFill>
                <a:latin typeface="Montserrat"/>
              </a:rPr>
              <a:t>Timepix3 superior </a:t>
            </a:r>
            <a:r>
              <a:rPr lang="en-US" sz="3200" dirty="0" err="1">
                <a:solidFill>
                  <a:srgbClr val="000000"/>
                </a:solidFill>
                <a:latin typeface="Montserrat"/>
              </a:rPr>
              <a:t>ToA</a:t>
            </a:r>
            <a:r>
              <a:rPr lang="en-US" sz="3200" dirty="0">
                <a:solidFill>
                  <a:srgbClr val="000000"/>
                </a:solidFill>
                <a:latin typeface="Montserrat"/>
              </a:rPr>
              <a:t> resolution @ 1.562 ns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rgbClr val="000000"/>
                </a:solidFill>
                <a:latin typeface="Montserrat"/>
              </a:rPr>
              <a:t>Simultaneous Energy (</a:t>
            </a:r>
            <a:r>
              <a:rPr lang="en-US" sz="3200" dirty="0" err="1">
                <a:solidFill>
                  <a:srgbClr val="000000"/>
                </a:solidFill>
                <a:latin typeface="Montserrat"/>
              </a:rPr>
              <a:t>ToT</a:t>
            </a:r>
            <a:r>
              <a:rPr lang="en-US" sz="3200" dirty="0">
                <a:solidFill>
                  <a:srgbClr val="000000"/>
                </a:solidFill>
                <a:latin typeface="Montserrat"/>
              </a:rPr>
              <a:t>) &amp; Time (</a:t>
            </a:r>
            <a:r>
              <a:rPr lang="en-US" sz="3200" dirty="0" err="1">
                <a:solidFill>
                  <a:srgbClr val="000000"/>
                </a:solidFill>
                <a:latin typeface="Montserrat"/>
              </a:rPr>
              <a:t>ToA</a:t>
            </a:r>
            <a:r>
              <a:rPr lang="en-US" sz="3200" dirty="0">
                <a:solidFill>
                  <a:srgbClr val="000000"/>
                </a:solidFill>
                <a:latin typeface="Montserrat"/>
              </a:rPr>
              <a:t>) measurement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rgbClr val="000000"/>
                </a:solidFill>
                <a:latin typeface="Montserrat"/>
              </a:rPr>
              <a:t> Compton event selection algorithm proven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14127" y="683475"/>
            <a:ext cx="16859746" cy="8920050"/>
            <a:chOff x="0" y="0"/>
            <a:chExt cx="4440427" cy="23493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40427" cy="2349314"/>
            </a:xfrm>
            <a:custGeom>
              <a:avLst/>
              <a:gdLst/>
              <a:ahLst/>
              <a:cxnLst/>
              <a:rect l="l" t="t" r="r" b="b"/>
              <a:pathLst>
                <a:path w="4440427" h="2349314">
                  <a:moveTo>
                    <a:pt x="15613" y="0"/>
                  </a:moveTo>
                  <a:lnTo>
                    <a:pt x="4424814" y="0"/>
                  </a:lnTo>
                  <a:cubicBezTo>
                    <a:pt x="4428955" y="0"/>
                    <a:pt x="4432926" y="1645"/>
                    <a:pt x="4435854" y="4573"/>
                  </a:cubicBezTo>
                  <a:cubicBezTo>
                    <a:pt x="4438782" y="7501"/>
                    <a:pt x="4440427" y="11472"/>
                    <a:pt x="4440427" y="15613"/>
                  </a:cubicBezTo>
                  <a:lnTo>
                    <a:pt x="4440427" y="2333701"/>
                  </a:lnTo>
                  <a:cubicBezTo>
                    <a:pt x="4440427" y="2337842"/>
                    <a:pt x="4438782" y="2341813"/>
                    <a:pt x="4435854" y="2344741"/>
                  </a:cubicBezTo>
                  <a:cubicBezTo>
                    <a:pt x="4432926" y="2347669"/>
                    <a:pt x="4428955" y="2349314"/>
                    <a:pt x="4424814" y="2349314"/>
                  </a:cubicBezTo>
                  <a:lnTo>
                    <a:pt x="15613" y="2349314"/>
                  </a:lnTo>
                  <a:cubicBezTo>
                    <a:pt x="11472" y="2349314"/>
                    <a:pt x="7501" y="2347669"/>
                    <a:pt x="4573" y="2344741"/>
                  </a:cubicBezTo>
                  <a:cubicBezTo>
                    <a:pt x="1645" y="2341813"/>
                    <a:pt x="0" y="2337842"/>
                    <a:pt x="0" y="2333701"/>
                  </a:cubicBezTo>
                  <a:lnTo>
                    <a:pt x="0" y="15613"/>
                  </a:lnTo>
                  <a:cubicBezTo>
                    <a:pt x="0" y="11472"/>
                    <a:pt x="1645" y="7501"/>
                    <a:pt x="4573" y="4573"/>
                  </a:cubicBezTo>
                  <a:cubicBezTo>
                    <a:pt x="7501" y="1645"/>
                    <a:pt x="11472" y="0"/>
                    <a:pt x="15613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12" name="Picture 11" descr="A diagram of a computer chip&#10;&#10;Description automatically generated">
            <a:extLst>
              <a:ext uri="{FF2B5EF4-FFF2-40B4-BE49-F238E27FC236}">
                <a16:creationId xmlns:a16="http://schemas.microsoft.com/office/drawing/2014/main" id="{AFE18103-F8DE-5D9E-2CFC-E9FDEBD3B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37" y="1246528"/>
            <a:ext cx="10433365" cy="8153400"/>
          </a:xfrm>
          <a:prstGeom prst="rect">
            <a:avLst/>
          </a:prstGeom>
        </p:spPr>
      </p:pic>
      <p:pic>
        <p:nvPicPr>
          <p:cNvPr id="14" name="Picture 13" descr="Diagram of a diagram of a particle detector&#10;&#10;Description automatically generated">
            <a:extLst>
              <a:ext uri="{FF2B5EF4-FFF2-40B4-BE49-F238E27FC236}">
                <a16:creationId xmlns:a16="http://schemas.microsoft.com/office/drawing/2014/main" id="{0DEE49BD-3388-2128-53BB-A91F7B0734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9803" y="887073"/>
            <a:ext cx="6301759" cy="851285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14127" y="683475"/>
            <a:ext cx="16859746" cy="8920050"/>
            <a:chOff x="0" y="0"/>
            <a:chExt cx="4440427" cy="23493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40427" cy="2349314"/>
            </a:xfrm>
            <a:custGeom>
              <a:avLst/>
              <a:gdLst/>
              <a:ahLst/>
              <a:cxnLst/>
              <a:rect l="l" t="t" r="r" b="b"/>
              <a:pathLst>
                <a:path w="4440427" h="2349314">
                  <a:moveTo>
                    <a:pt x="15613" y="0"/>
                  </a:moveTo>
                  <a:lnTo>
                    <a:pt x="4424814" y="0"/>
                  </a:lnTo>
                  <a:cubicBezTo>
                    <a:pt x="4428955" y="0"/>
                    <a:pt x="4432926" y="1645"/>
                    <a:pt x="4435854" y="4573"/>
                  </a:cubicBezTo>
                  <a:cubicBezTo>
                    <a:pt x="4438782" y="7501"/>
                    <a:pt x="4440427" y="11472"/>
                    <a:pt x="4440427" y="15613"/>
                  </a:cubicBezTo>
                  <a:lnTo>
                    <a:pt x="4440427" y="2333701"/>
                  </a:lnTo>
                  <a:cubicBezTo>
                    <a:pt x="4440427" y="2337842"/>
                    <a:pt x="4438782" y="2341813"/>
                    <a:pt x="4435854" y="2344741"/>
                  </a:cubicBezTo>
                  <a:cubicBezTo>
                    <a:pt x="4432926" y="2347669"/>
                    <a:pt x="4428955" y="2349314"/>
                    <a:pt x="4424814" y="2349314"/>
                  </a:cubicBezTo>
                  <a:lnTo>
                    <a:pt x="15613" y="2349314"/>
                  </a:lnTo>
                  <a:cubicBezTo>
                    <a:pt x="11472" y="2349314"/>
                    <a:pt x="7501" y="2347669"/>
                    <a:pt x="4573" y="2344741"/>
                  </a:cubicBezTo>
                  <a:cubicBezTo>
                    <a:pt x="1645" y="2341813"/>
                    <a:pt x="0" y="2337842"/>
                    <a:pt x="0" y="2333701"/>
                  </a:cubicBezTo>
                  <a:lnTo>
                    <a:pt x="0" y="15613"/>
                  </a:lnTo>
                  <a:cubicBezTo>
                    <a:pt x="0" y="11472"/>
                    <a:pt x="1645" y="7501"/>
                    <a:pt x="4573" y="4573"/>
                  </a:cubicBezTo>
                  <a:cubicBezTo>
                    <a:pt x="7501" y="1645"/>
                    <a:pt x="11472" y="0"/>
                    <a:pt x="15613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10" name="Picture 9" descr="A diagram of a computer process&#10;&#10;Description automatically generated">
            <a:extLst>
              <a:ext uri="{FF2B5EF4-FFF2-40B4-BE49-F238E27FC236}">
                <a16:creationId xmlns:a16="http://schemas.microsoft.com/office/drawing/2014/main" id="{9CF67E1E-5367-3592-B74F-F470911B86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52500"/>
            <a:ext cx="15803640" cy="804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603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14127" y="683475"/>
            <a:ext cx="16859746" cy="8920050"/>
            <a:chOff x="0" y="0"/>
            <a:chExt cx="4440427" cy="23493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40427" cy="2349314"/>
            </a:xfrm>
            <a:custGeom>
              <a:avLst/>
              <a:gdLst/>
              <a:ahLst/>
              <a:cxnLst/>
              <a:rect l="l" t="t" r="r" b="b"/>
              <a:pathLst>
                <a:path w="4440427" h="2349314">
                  <a:moveTo>
                    <a:pt x="15613" y="0"/>
                  </a:moveTo>
                  <a:lnTo>
                    <a:pt x="4424814" y="0"/>
                  </a:lnTo>
                  <a:cubicBezTo>
                    <a:pt x="4428955" y="0"/>
                    <a:pt x="4432926" y="1645"/>
                    <a:pt x="4435854" y="4573"/>
                  </a:cubicBezTo>
                  <a:cubicBezTo>
                    <a:pt x="4438782" y="7501"/>
                    <a:pt x="4440427" y="11472"/>
                    <a:pt x="4440427" y="15613"/>
                  </a:cubicBezTo>
                  <a:lnTo>
                    <a:pt x="4440427" y="2333701"/>
                  </a:lnTo>
                  <a:cubicBezTo>
                    <a:pt x="4440427" y="2337842"/>
                    <a:pt x="4438782" y="2341813"/>
                    <a:pt x="4435854" y="2344741"/>
                  </a:cubicBezTo>
                  <a:cubicBezTo>
                    <a:pt x="4432926" y="2347669"/>
                    <a:pt x="4428955" y="2349314"/>
                    <a:pt x="4424814" y="2349314"/>
                  </a:cubicBezTo>
                  <a:lnTo>
                    <a:pt x="15613" y="2349314"/>
                  </a:lnTo>
                  <a:cubicBezTo>
                    <a:pt x="11472" y="2349314"/>
                    <a:pt x="7501" y="2347669"/>
                    <a:pt x="4573" y="2344741"/>
                  </a:cubicBezTo>
                  <a:cubicBezTo>
                    <a:pt x="1645" y="2341813"/>
                    <a:pt x="0" y="2337842"/>
                    <a:pt x="0" y="2333701"/>
                  </a:cubicBezTo>
                  <a:lnTo>
                    <a:pt x="0" y="15613"/>
                  </a:lnTo>
                  <a:cubicBezTo>
                    <a:pt x="0" y="11472"/>
                    <a:pt x="1645" y="7501"/>
                    <a:pt x="4573" y="4573"/>
                  </a:cubicBezTo>
                  <a:cubicBezTo>
                    <a:pt x="7501" y="1645"/>
                    <a:pt x="11472" y="0"/>
                    <a:pt x="15613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8" name="Picture 7" descr="A diagram of a building&#10;&#10;Description automatically generated">
            <a:extLst>
              <a:ext uri="{FF2B5EF4-FFF2-40B4-BE49-F238E27FC236}">
                <a16:creationId xmlns:a16="http://schemas.microsoft.com/office/drawing/2014/main" id="{618A7485-9DB4-A779-B0B8-34B549A963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952499"/>
            <a:ext cx="13640566" cy="857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41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14127" y="683475"/>
            <a:ext cx="16859746" cy="8920050"/>
            <a:chOff x="0" y="0"/>
            <a:chExt cx="4440427" cy="23493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40427" cy="2349314"/>
            </a:xfrm>
            <a:custGeom>
              <a:avLst/>
              <a:gdLst/>
              <a:ahLst/>
              <a:cxnLst/>
              <a:rect l="l" t="t" r="r" b="b"/>
              <a:pathLst>
                <a:path w="4440427" h="2349314">
                  <a:moveTo>
                    <a:pt x="15613" y="0"/>
                  </a:moveTo>
                  <a:lnTo>
                    <a:pt x="4424814" y="0"/>
                  </a:lnTo>
                  <a:cubicBezTo>
                    <a:pt x="4428955" y="0"/>
                    <a:pt x="4432926" y="1645"/>
                    <a:pt x="4435854" y="4573"/>
                  </a:cubicBezTo>
                  <a:cubicBezTo>
                    <a:pt x="4438782" y="7501"/>
                    <a:pt x="4440427" y="11472"/>
                    <a:pt x="4440427" y="15613"/>
                  </a:cubicBezTo>
                  <a:lnTo>
                    <a:pt x="4440427" y="2333701"/>
                  </a:lnTo>
                  <a:cubicBezTo>
                    <a:pt x="4440427" y="2337842"/>
                    <a:pt x="4438782" y="2341813"/>
                    <a:pt x="4435854" y="2344741"/>
                  </a:cubicBezTo>
                  <a:cubicBezTo>
                    <a:pt x="4432926" y="2347669"/>
                    <a:pt x="4428955" y="2349314"/>
                    <a:pt x="4424814" y="2349314"/>
                  </a:cubicBezTo>
                  <a:lnTo>
                    <a:pt x="15613" y="2349314"/>
                  </a:lnTo>
                  <a:cubicBezTo>
                    <a:pt x="11472" y="2349314"/>
                    <a:pt x="7501" y="2347669"/>
                    <a:pt x="4573" y="2344741"/>
                  </a:cubicBezTo>
                  <a:cubicBezTo>
                    <a:pt x="1645" y="2341813"/>
                    <a:pt x="0" y="2337842"/>
                    <a:pt x="0" y="2333701"/>
                  </a:cubicBezTo>
                  <a:lnTo>
                    <a:pt x="0" y="15613"/>
                  </a:lnTo>
                  <a:cubicBezTo>
                    <a:pt x="0" y="11472"/>
                    <a:pt x="1645" y="7501"/>
                    <a:pt x="4573" y="4573"/>
                  </a:cubicBezTo>
                  <a:cubicBezTo>
                    <a:pt x="7501" y="1645"/>
                    <a:pt x="11472" y="0"/>
                    <a:pt x="15613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6" name="Picture 5" descr="A graph of energy spectrum&#10;&#10;Description automatically generated">
            <a:extLst>
              <a:ext uri="{FF2B5EF4-FFF2-40B4-BE49-F238E27FC236}">
                <a16:creationId xmlns:a16="http://schemas.microsoft.com/office/drawing/2014/main" id="{1B4881B3-6C62-6538-CDE4-4A18796ECC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104900"/>
            <a:ext cx="7121131" cy="6627266"/>
          </a:xfrm>
          <a:prstGeom prst="rect">
            <a:avLst/>
          </a:prstGeom>
        </p:spPr>
      </p:pic>
      <p:pic>
        <p:nvPicPr>
          <p:cNvPr id="9" name="Picture 8" descr="A blue and yellow light&#10;&#10;Description automatically generated with medium confidence">
            <a:extLst>
              <a:ext uri="{FF2B5EF4-FFF2-40B4-BE49-F238E27FC236}">
                <a16:creationId xmlns:a16="http://schemas.microsoft.com/office/drawing/2014/main" id="{D4B0EE94-C7E5-9D9A-6CE7-F65639AB1D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5800" y="4971966"/>
            <a:ext cx="5334000" cy="4558540"/>
          </a:xfrm>
          <a:prstGeom prst="rect">
            <a:avLst/>
          </a:prstGeom>
        </p:spPr>
      </p:pic>
      <p:pic>
        <p:nvPicPr>
          <p:cNvPr id="11" name="Picture 10" descr="A blue and yellow explosion&#10;&#10;Description automatically generated">
            <a:extLst>
              <a:ext uri="{FF2B5EF4-FFF2-40B4-BE49-F238E27FC236}">
                <a16:creationId xmlns:a16="http://schemas.microsoft.com/office/drawing/2014/main" id="{32529921-CF8D-C9ED-C911-C1233A7D66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501" y="829514"/>
            <a:ext cx="4298052" cy="406943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C3383299-D572-DB04-48F5-340C3C326422}"/>
                  </a:ext>
                </a:extLst>
              </p:cNvPr>
              <p:cNvSpPr/>
              <p:nvPr/>
            </p:nvSpPr>
            <p:spPr>
              <a:xfrm>
                <a:off x="13319573" y="1562100"/>
                <a:ext cx="3749227" cy="1873989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GB" sz="32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𝑬</m:t>
                          </m:r>
                        </m:e>
                        <m:sub>
                          <m:r>
                            <a:rPr lang="en-GB" sz="32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𝟐</m:t>
                          </m:r>
                        </m:sub>
                      </m:sSub>
                      <m:r>
                        <a:rPr lang="en-GB" sz="32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en-GB" sz="32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𝒂𝒃𝒐𝒗𝒆</m:t>
                      </m:r>
                      <m:r>
                        <a:rPr lang="en-GB" sz="32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sSub>
                        <m:sSubPr>
                          <m:ctrlPr>
                            <a:rPr lang="en-GB" sz="32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GB" sz="32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𝑬</m:t>
                          </m:r>
                        </m:e>
                        <m:sub>
                          <m:r>
                            <a:rPr lang="en-GB" sz="32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3200" b="1" dirty="0">
                  <a:solidFill>
                    <a:srgbClr val="000000"/>
                  </a:solidFill>
                  <a:latin typeface="Montserrat"/>
                  <a:sym typeface="Symbol" panose="05050102010706020507" pitchFamily="18" charset="2"/>
                </a:endParaRPr>
              </a:p>
              <a:p>
                <a:pPr marL="457200" indent="-457200" algn="ctr">
                  <a:buFont typeface="Symbol" panose="05050102010706020507" pitchFamily="18" charset="2"/>
                  <a:buChar char="q"/>
                </a:pPr>
                <a:r>
                  <a:rPr lang="en-US" sz="3200" b="1" dirty="0">
                    <a:solidFill>
                      <a:srgbClr val="000000"/>
                    </a:solidFill>
                    <a:latin typeface="Montserrat"/>
                    <a:sym typeface="Symbol" panose="05050102010706020507" pitchFamily="18" charset="2"/>
                  </a:rPr>
                  <a:t>&gt; 90</a:t>
                </a:r>
              </a:p>
              <a:p>
                <a:pPr algn="ctr"/>
                <a:r>
                  <a:rPr lang="en-US" sz="3200" dirty="0">
                    <a:solidFill>
                      <a:srgbClr val="000000"/>
                    </a:solidFill>
                    <a:latin typeface="Montserrat"/>
                    <a:sym typeface="Symbol" panose="05050102010706020507" pitchFamily="18" charset="2"/>
                  </a:rPr>
                  <a:t>Hyperbola surface</a:t>
                </a:r>
                <a:endParaRPr lang="en-US" sz="3200" dirty="0">
                  <a:solidFill>
                    <a:srgbClr val="000000"/>
                  </a:solidFill>
                  <a:latin typeface="Montserrat"/>
                </a:endParaRPr>
              </a:p>
            </p:txBody>
          </p:sp>
        </mc:Choice>
        <mc:Fallback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C3383299-D572-DB04-48F5-340C3C3264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9573" y="1562100"/>
                <a:ext cx="3749227" cy="1873989"/>
              </a:xfrm>
              <a:prstGeom prst="roundRect">
                <a:avLst/>
              </a:prstGeom>
              <a:blipFill>
                <a:blip r:embed="rId5"/>
                <a:stretch>
                  <a:fillRect b="-144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E0823730-1A45-1424-98AA-113F95E10735}"/>
                  </a:ext>
                </a:extLst>
              </p:cNvPr>
              <p:cNvSpPr/>
              <p:nvPr/>
            </p:nvSpPr>
            <p:spPr>
              <a:xfrm>
                <a:off x="2337000" y="7876827"/>
                <a:ext cx="2926453" cy="1416789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𝑬𝒏𝒆𝒓𝒈𝒚</m:t>
                      </m:r>
                      <m:r>
                        <a:rPr lang="en-GB" sz="32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en-GB" sz="32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𝒄𝒖𝒕</m:t>
                      </m:r>
                      <m:r>
                        <a:rPr lang="en-GB" sz="32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</m:oMath>
                  </m:oMathPara>
                </a14:m>
                <a:endParaRPr lang="en-GB" sz="3200" b="1" i="1" dirty="0">
                  <a:solidFill>
                    <a:srgbClr val="000000"/>
                  </a:solidFill>
                  <a:latin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𝒄𝒓𝒊𝒕𝒆𝒓𝒊𝒂</m:t>
                      </m:r>
                    </m:oMath>
                  </m:oMathPara>
                </a14:m>
                <a:endParaRPr lang="en-US" sz="3200" dirty="0">
                  <a:solidFill>
                    <a:srgbClr val="000000"/>
                  </a:solidFill>
                  <a:latin typeface="Montserrat"/>
                </a:endParaRPr>
              </a:p>
            </p:txBody>
          </p:sp>
        </mc:Choice>
        <mc:Fallback xmlns=""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E0823730-1A45-1424-98AA-113F95E107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7000" y="7876827"/>
                <a:ext cx="2926453" cy="1416789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D2838B0E-BAD5-14A7-01FD-DAD1AAC9C963}"/>
                  </a:ext>
                </a:extLst>
              </p:cNvPr>
              <p:cNvSpPr/>
              <p:nvPr/>
            </p:nvSpPr>
            <p:spPr>
              <a:xfrm>
                <a:off x="9065274" y="7168432"/>
                <a:ext cx="2926453" cy="1416789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𝑋𝑅𝐹</m:t>
                      </m:r>
                      <m:r>
                        <a:rPr lang="en-GB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𝑛𝑜𝑡</m:t>
                      </m:r>
                      <m:r>
                        <a:rPr lang="en-GB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3200" b="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𝑏𝑒𝑖𝑛𝑔</m:t>
                      </m:r>
                      <m:r>
                        <a:rPr lang="en-GB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𝑓𝑖𝑙𝑡𝑒𝑟𝑒𝑑</m:t>
                      </m:r>
                    </m:oMath>
                  </m:oMathPara>
                </a14:m>
                <a:endParaRPr lang="en-GB" sz="3200" b="0" dirty="0">
                  <a:solidFill>
                    <a:srgbClr val="000000"/>
                  </a:solidFill>
                  <a:latin typeface="Montserrat"/>
                </a:endParaRPr>
              </a:p>
            </p:txBody>
          </p:sp>
        </mc:Choice>
        <mc:Fallback xmlns="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D2838B0E-BAD5-14A7-01FD-DAD1AAC9C9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5274" y="7168432"/>
                <a:ext cx="2926453" cy="1416789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9668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931076" y="2385645"/>
            <a:ext cx="927410" cy="92741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3368" tIns="53368" rIns="53368" bIns="53368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931076" y="3615591"/>
            <a:ext cx="927410" cy="92741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3368" tIns="53368" rIns="53368" bIns="53368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931076" y="4845538"/>
            <a:ext cx="927410" cy="92741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3368" tIns="53368" rIns="53368" bIns="53368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931076" y="6075484"/>
            <a:ext cx="927410" cy="927410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3368" tIns="53368" rIns="53368" bIns="53368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931076" y="7305431"/>
            <a:ext cx="927410" cy="92741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3368" tIns="53368" rIns="53368" bIns="53368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738335" y="3848096"/>
            <a:ext cx="6052501" cy="5602315"/>
          </a:xfrm>
          <a:custGeom>
            <a:avLst/>
            <a:gdLst/>
            <a:ahLst/>
            <a:cxnLst/>
            <a:rect l="l" t="t" r="r" b="b"/>
            <a:pathLst>
              <a:path w="6052501" h="5602315">
                <a:moveTo>
                  <a:pt x="0" y="0"/>
                </a:moveTo>
                <a:lnTo>
                  <a:pt x="6052501" y="0"/>
                </a:lnTo>
                <a:lnTo>
                  <a:pt x="6052501" y="5602316"/>
                </a:lnTo>
                <a:lnTo>
                  <a:pt x="0" y="56023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TextBox 18"/>
          <p:cNvSpPr txBox="1"/>
          <p:nvPr/>
        </p:nvSpPr>
        <p:spPr>
          <a:xfrm>
            <a:off x="9114628" y="2287914"/>
            <a:ext cx="7958219" cy="83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33"/>
              </a:lnSpc>
            </a:pPr>
            <a:r>
              <a:rPr lang="en-US" sz="3666" dirty="0">
                <a:solidFill>
                  <a:srgbClr val="000000"/>
                </a:solidFill>
                <a:latin typeface="Montserrat Classic"/>
              </a:rPr>
              <a:t>Introduction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261490" y="2285084"/>
            <a:ext cx="266582" cy="8427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53"/>
              </a:lnSpc>
              <a:spcBef>
                <a:spcPct val="0"/>
              </a:spcBef>
            </a:pPr>
            <a:r>
              <a:rPr lang="en-US" sz="3676">
                <a:solidFill>
                  <a:srgbClr val="000000"/>
                </a:solidFill>
                <a:latin typeface="Montserrat Classic Bold"/>
              </a:rPr>
              <a:t>1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114628" y="3905246"/>
            <a:ext cx="8986440" cy="9059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04"/>
              </a:lnSpc>
            </a:pPr>
            <a:r>
              <a:rPr lang="en-US" sz="3504" dirty="0">
                <a:solidFill>
                  <a:srgbClr val="000000"/>
                </a:solidFill>
                <a:latin typeface="Montserrat Classic"/>
              </a:rPr>
              <a:t>Kinematic of single-layer Compton camera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261490" y="3515030"/>
            <a:ext cx="266582" cy="8427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53"/>
              </a:lnSpc>
              <a:spcBef>
                <a:spcPct val="0"/>
              </a:spcBef>
            </a:pPr>
            <a:r>
              <a:rPr lang="en-US" sz="3676">
                <a:solidFill>
                  <a:srgbClr val="000000"/>
                </a:solidFill>
                <a:latin typeface="Montserrat Classic Bold"/>
              </a:rPr>
              <a:t>2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114628" y="4747806"/>
            <a:ext cx="7958219" cy="83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33"/>
              </a:lnSpc>
            </a:pPr>
            <a:r>
              <a:rPr lang="en-US" sz="3666">
                <a:solidFill>
                  <a:srgbClr val="000000"/>
                </a:solidFill>
                <a:latin typeface="Montserrat Classic"/>
              </a:rPr>
              <a:t>Proof of concept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261490" y="4744976"/>
            <a:ext cx="266582" cy="8427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53"/>
              </a:lnSpc>
              <a:spcBef>
                <a:spcPct val="0"/>
              </a:spcBef>
            </a:pPr>
            <a:r>
              <a:rPr lang="en-US" sz="3676">
                <a:solidFill>
                  <a:srgbClr val="000000"/>
                </a:solidFill>
                <a:latin typeface="Montserrat Classic Bold"/>
              </a:rPr>
              <a:t>3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114628" y="5977753"/>
            <a:ext cx="7958219" cy="83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33"/>
              </a:lnSpc>
            </a:pPr>
            <a:r>
              <a:rPr lang="en-US" sz="3666">
                <a:solidFill>
                  <a:srgbClr val="000000"/>
                </a:solidFill>
                <a:latin typeface="Montserrat Classic"/>
              </a:rPr>
              <a:t>Result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8261490" y="5974923"/>
            <a:ext cx="266582" cy="8427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53"/>
              </a:lnSpc>
              <a:spcBef>
                <a:spcPct val="0"/>
              </a:spcBef>
            </a:pPr>
            <a:r>
              <a:rPr lang="en-US" sz="3676">
                <a:solidFill>
                  <a:srgbClr val="000000"/>
                </a:solidFill>
                <a:latin typeface="Montserrat Classic Bold"/>
              </a:rPr>
              <a:t>4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9114628" y="7207699"/>
            <a:ext cx="7958219" cy="83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33"/>
              </a:lnSpc>
            </a:pPr>
            <a:r>
              <a:rPr lang="en-US" sz="3666">
                <a:solidFill>
                  <a:srgbClr val="000000"/>
                </a:solidFill>
                <a:latin typeface="Montserrat Classic"/>
              </a:rPr>
              <a:t>Conclusion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8261490" y="7204869"/>
            <a:ext cx="266582" cy="8427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53"/>
              </a:lnSpc>
              <a:spcBef>
                <a:spcPct val="0"/>
              </a:spcBef>
            </a:pPr>
            <a:r>
              <a:rPr lang="en-US" sz="3676">
                <a:solidFill>
                  <a:srgbClr val="000000"/>
                </a:solidFill>
                <a:latin typeface="Montserrat Classic Bold"/>
              </a:rPr>
              <a:t>5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531449" y="1770602"/>
            <a:ext cx="4186651" cy="1610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475"/>
              </a:lnSpc>
              <a:spcBef>
                <a:spcPct val="0"/>
              </a:spcBef>
            </a:pPr>
            <a:r>
              <a:rPr lang="en-US" sz="10396">
                <a:solidFill>
                  <a:srgbClr val="000000"/>
                </a:solidFill>
                <a:latin typeface="Bebas Neue Bold"/>
              </a:rPr>
              <a:t>Contents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211930" y="890992"/>
            <a:ext cx="10076070" cy="7048366"/>
          </a:xfrm>
          <a:custGeom>
            <a:avLst/>
            <a:gdLst/>
            <a:ahLst/>
            <a:cxnLst/>
            <a:rect l="l" t="t" r="r" b="b"/>
            <a:pathLst>
              <a:path w="10076070" h="7048366">
                <a:moveTo>
                  <a:pt x="0" y="0"/>
                </a:moveTo>
                <a:lnTo>
                  <a:pt x="10076070" y="0"/>
                </a:lnTo>
                <a:lnTo>
                  <a:pt x="10076070" y="7048365"/>
                </a:lnTo>
                <a:lnTo>
                  <a:pt x="0" y="70483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3" name="Freeform 3"/>
          <p:cNvSpPr/>
          <p:nvPr/>
        </p:nvSpPr>
        <p:spPr>
          <a:xfrm>
            <a:off x="1143000" y="7939358"/>
            <a:ext cx="8258044" cy="1588465"/>
          </a:xfrm>
          <a:custGeom>
            <a:avLst/>
            <a:gdLst/>
            <a:ahLst/>
            <a:cxnLst/>
            <a:rect l="l" t="t" r="r" b="b"/>
            <a:pathLst>
              <a:path w="8258044" h="1588465">
                <a:moveTo>
                  <a:pt x="0" y="0"/>
                </a:moveTo>
                <a:lnTo>
                  <a:pt x="8258043" y="0"/>
                </a:lnTo>
                <a:lnTo>
                  <a:pt x="8258043" y="1588465"/>
                </a:lnTo>
                <a:lnTo>
                  <a:pt x="0" y="158846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1295400" y="2538533"/>
            <a:ext cx="6118937" cy="2065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r>
              <a:rPr lang="en-US" sz="2799" dirty="0">
                <a:solidFill>
                  <a:srgbClr val="000000"/>
                </a:solidFill>
                <a:latin typeface="Montserrat Classic Bold"/>
              </a:rPr>
              <a:t>Compton camera</a:t>
            </a:r>
            <a:r>
              <a:rPr lang="en-US" sz="2799" dirty="0">
                <a:solidFill>
                  <a:srgbClr val="000000"/>
                </a:solidFill>
                <a:latin typeface="Montserrat Classic"/>
              </a:rPr>
              <a:t> is a novel gamma camera concept that relies on the Compton kinematic for image reconstruction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95400" y="425252"/>
            <a:ext cx="6118937" cy="2113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080"/>
              </a:lnSpc>
            </a:pPr>
            <a:r>
              <a:rPr lang="en-US" sz="8000" dirty="0">
                <a:solidFill>
                  <a:srgbClr val="000000"/>
                </a:solidFill>
                <a:latin typeface="Bebas Neue Bold"/>
              </a:rPr>
              <a:t>What is Compton camera?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3D5E49C-EE7B-9394-249F-DA4C2D289C4B}"/>
                  </a:ext>
                </a:extLst>
              </p:cNvPr>
              <p:cNvSpPr txBox="1"/>
              <p:nvPr/>
            </p:nvSpPr>
            <p:spPr>
              <a:xfrm>
                <a:off x="10212088" y="8171985"/>
                <a:ext cx="3984405" cy="6905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GB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3600" b="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3D5E49C-EE7B-9394-249F-DA4C2D289C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2088" y="8171985"/>
                <a:ext cx="3984405" cy="6905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099715D-E555-BE34-3240-92050A2B13DC}"/>
                  </a:ext>
                </a:extLst>
              </p:cNvPr>
              <p:cNvSpPr txBox="1"/>
              <p:nvPr/>
            </p:nvSpPr>
            <p:spPr>
              <a:xfrm>
                <a:off x="9842208" y="9073621"/>
                <a:ext cx="8258044" cy="11875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 &amp;  </m:t>
                      </m:r>
                      <m:sSub>
                        <m:sSub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𝑅𝑒𝑐𝑜𝑖𝑙𝑒𝑑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𝑒𝑙𝑒𝑐𝑡𝑟𝑜𝑛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 &amp; 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𝑠𝑐𝑎𝑡𝑡𝑒𝑟𝑒𝑑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𝑝h𝑜𝑡𝑜𝑛</m:t>
                      </m:r>
                    </m:oMath>
                  </m:oMathPara>
                </a14:m>
                <a:endParaRPr lang="en-GB" sz="3600" b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099715D-E555-BE34-3240-92050A2B13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2208" y="9073621"/>
                <a:ext cx="8258044" cy="11875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4">
            <a:extLst>
              <a:ext uri="{FF2B5EF4-FFF2-40B4-BE49-F238E27FC236}">
                <a16:creationId xmlns:a16="http://schemas.microsoft.com/office/drawing/2014/main" id="{E193574E-A26D-0966-D93E-C1EFFF9F2F56}"/>
              </a:ext>
            </a:extLst>
          </p:cNvPr>
          <p:cNvSpPr txBox="1"/>
          <p:nvPr/>
        </p:nvSpPr>
        <p:spPr>
          <a:xfrm>
            <a:off x="1447800" y="4842777"/>
            <a:ext cx="6118937" cy="2628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r>
              <a:rPr lang="en-US" sz="2799" dirty="0">
                <a:solidFill>
                  <a:srgbClr val="000000"/>
                </a:solidFill>
                <a:latin typeface="Montserrat Classic Bold"/>
              </a:rPr>
              <a:t>Single-layer Compton camera (SLCC) </a:t>
            </a:r>
            <a:r>
              <a:rPr lang="en-US" sz="2799" dirty="0">
                <a:solidFill>
                  <a:srgbClr val="000000"/>
                </a:solidFill>
                <a:latin typeface="Montserrat Classic"/>
              </a:rPr>
              <a:t> is  a single detector system where recoiled electron and scattered photon are detected on the same detector volume.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41075" y="7995831"/>
            <a:ext cx="3451574" cy="845380"/>
            <a:chOff x="0" y="0"/>
            <a:chExt cx="909057" cy="2226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09057" cy="222651"/>
            </a:xfrm>
            <a:custGeom>
              <a:avLst/>
              <a:gdLst/>
              <a:ahLst/>
              <a:cxnLst/>
              <a:rect l="l" t="t" r="r" b="b"/>
              <a:pathLst>
                <a:path w="909057" h="222651">
                  <a:moveTo>
                    <a:pt x="76262" y="0"/>
                  </a:moveTo>
                  <a:lnTo>
                    <a:pt x="832794" y="0"/>
                  </a:lnTo>
                  <a:cubicBezTo>
                    <a:pt x="874913" y="0"/>
                    <a:pt x="909057" y="34144"/>
                    <a:pt x="909057" y="76262"/>
                  </a:cubicBezTo>
                  <a:lnTo>
                    <a:pt x="909057" y="146389"/>
                  </a:lnTo>
                  <a:cubicBezTo>
                    <a:pt x="909057" y="188508"/>
                    <a:pt x="874913" y="222651"/>
                    <a:pt x="832794" y="222651"/>
                  </a:cubicBezTo>
                  <a:lnTo>
                    <a:pt x="76262" y="222651"/>
                  </a:lnTo>
                  <a:cubicBezTo>
                    <a:pt x="34144" y="222651"/>
                    <a:pt x="0" y="188508"/>
                    <a:pt x="0" y="146389"/>
                  </a:cubicBezTo>
                  <a:lnTo>
                    <a:pt x="0" y="76262"/>
                  </a:lnTo>
                  <a:cubicBezTo>
                    <a:pt x="0" y="34144"/>
                    <a:pt x="34144" y="0"/>
                    <a:pt x="76262" y="0"/>
                  </a:cubicBezTo>
                  <a:close/>
                </a:path>
              </a:pathLst>
            </a:custGeom>
            <a:solidFill>
              <a:srgbClr val="CADD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741075" y="3206013"/>
            <a:ext cx="3451574" cy="845380"/>
            <a:chOff x="0" y="0"/>
            <a:chExt cx="909057" cy="22265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909057" cy="222651"/>
            </a:xfrm>
            <a:custGeom>
              <a:avLst/>
              <a:gdLst/>
              <a:ahLst/>
              <a:cxnLst/>
              <a:rect l="l" t="t" r="r" b="b"/>
              <a:pathLst>
                <a:path w="909057" h="222651">
                  <a:moveTo>
                    <a:pt x="76262" y="0"/>
                  </a:moveTo>
                  <a:lnTo>
                    <a:pt x="832794" y="0"/>
                  </a:lnTo>
                  <a:cubicBezTo>
                    <a:pt x="874913" y="0"/>
                    <a:pt x="909057" y="34144"/>
                    <a:pt x="909057" y="76262"/>
                  </a:cubicBezTo>
                  <a:lnTo>
                    <a:pt x="909057" y="146389"/>
                  </a:lnTo>
                  <a:cubicBezTo>
                    <a:pt x="909057" y="188508"/>
                    <a:pt x="874913" y="222651"/>
                    <a:pt x="832794" y="222651"/>
                  </a:cubicBezTo>
                  <a:lnTo>
                    <a:pt x="76262" y="222651"/>
                  </a:lnTo>
                  <a:cubicBezTo>
                    <a:pt x="34144" y="222651"/>
                    <a:pt x="0" y="188508"/>
                    <a:pt x="0" y="146389"/>
                  </a:cubicBezTo>
                  <a:lnTo>
                    <a:pt x="0" y="76262"/>
                  </a:lnTo>
                  <a:cubicBezTo>
                    <a:pt x="0" y="34144"/>
                    <a:pt x="34144" y="0"/>
                    <a:pt x="76262" y="0"/>
                  </a:cubicBezTo>
                  <a:close/>
                </a:path>
              </a:pathLst>
            </a:custGeom>
            <a:solidFill>
              <a:srgbClr val="CADD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41075" y="4403468"/>
            <a:ext cx="3451574" cy="845380"/>
            <a:chOff x="0" y="0"/>
            <a:chExt cx="909057" cy="22265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09057" cy="222651"/>
            </a:xfrm>
            <a:custGeom>
              <a:avLst/>
              <a:gdLst/>
              <a:ahLst/>
              <a:cxnLst/>
              <a:rect l="l" t="t" r="r" b="b"/>
              <a:pathLst>
                <a:path w="909057" h="222651">
                  <a:moveTo>
                    <a:pt x="76262" y="0"/>
                  </a:moveTo>
                  <a:lnTo>
                    <a:pt x="832794" y="0"/>
                  </a:lnTo>
                  <a:cubicBezTo>
                    <a:pt x="874913" y="0"/>
                    <a:pt x="909057" y="34144"/>
                    <a:pt x="909057" y="76262"/>
                  </a:cubicBezTo>
                  <a:lnTo>
                    <a:pt x="909057" y="146389"/>
                  </a:lnTo>
                  <a:cubicBezTo>
                    <a:pt x="909057" y="188508"/>
                    <a:pt x="874913" y="222651"/>
                    <a:pt x="832794" y="222651"/>
                  </a:cubicBezTo>
                  <a:lnTo>
                    <a:pt x="76262" y="222651"/>
                  </a:lnTo>
                  <a:cubicBezTo>
                    <a:pt x="34144" y="222651"/>
                    <a:pt x="0" y="188508"/>
                    <a:pt x="0" y="146389"/>
                  </a:cubicBezTo>
                  <a:lnTo>
                    <a:pt x="0" y="76262"/>
                  </a:lnTo>
                  <a:cubicBezTo>
                    <a:pt x="0" y="34144"/>
                    <a:pt x="34144" y="0"/>
                    <a:pt x="76262" y="0"/>
                  </a:cubicBezTo>
                  <a:close/>
                </a:path>
              </a:pathLst>
            </a:custGeom>
            <a:solidFill>
              <a:srgbClr val="CADD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741075" y="5600922"/>
            <a:ext cx="3451574" cy="845380"/>
            <a:chOff x="0" y="0"/>
            <a:chExt cx="909057" cy="22265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909057" cy="222651"/>
            </a:xfrm>
            <a:custGeom>
              <a:avLst/>
              <a:gdLst/>
              <a:ahLst/>
              <a:cxnLst/>
              <a:rect l="l" t="t" r="r" b="b"/>
              <a:pathLst>
                <a:path w="909057" h="222651">
                  <a:moveTo>
                    <a:pt x="76262" y="0"/>
                  </a:moveTo>
                  <a:lnTo>
                    <a:pt x="832794" y="0"/>
                  </a:lnTo>
                  <a:cubicBezTo>
                    <a:pt x="874913" y="0"/>
                    <a:pt x="909057" y="34144"/>
                    <a:pt x="909057" y="76262"/>
                  </a:cubicBezTo>
                  <a:lnTo>
                    <a:pt x="909057" y="146389"/>
                  </a:lnTo>
                  <a:cubicBezTo>
                    <a:pt x="909057" y="188508"/>
                    <a:pt x="874913" y="222651"/>
                    <a:pt x="832794" y="222651"/>
                  </a:cubicBezTo>
                  <a:lnTo>
                    <a:pt x="76262" y="222651"/>
                  </a:lnTo>
                  <a:cubicBezTo>
                    <a:pt x="34144" y="222651"/>
                    <a:pt x="0" y="188508"/>
                    <a:pt x="0" y="146389"/>
                  </a:cubicBezTo>
                  <a:lnTo>
                    <a:pt x="0" y="76262"/>
                  </a:lnTo>
                  <a:cubicBezTo>
                    <a:pt x="0" y="34144"/>
                    <a:pt x="34144" y="0"/>
                    <a:pt x="76262" y="0"/>
                  </a:cubicBezTo>
                  <a:close/>
                </a:path>
              </a:pathLst>
            </a:custGeom>
            <a:solidFill>
              <a:srgbClr val="CADD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741075" y="6798377"/>
            <a:ext cx="3451574" cy="845380"/>
            <a:chOff x="0" y="0"/>
            <a:chExt cx="909057" cy="22265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09057" cy="222651"/>
            </a:xfrm>
            <a:custGeom>
              <a:avLst/>
              <a:gdLst/>
              <a:ahLst/>
              <a:cxnLst/>
              <a:rect l="l" t="t" r="r" b="b"/>
              <a:pathLst>
                <a:path w="909057" h="222651">
                  <a:moveTo>
                    <a:pt x="76262" y="0"/>
                  </a:moveTo>
                  <a:lnTo>
                    <a:pt x="832794" y="0"/>
                  </a:lnTo>
                  <a:cubicBezTo>
                    <a:pt x="874913" y="0"/>
                    <a:pt x="909057" y="34144"/>
                    <a:pt x="909057" y="76262"/>
                  </a:cubicBezTo>
                  <a:lnTo>
                    <a:pt x="909057" y="146389"/>
                  </a:lnTo>
                  <a:cubicBezTo>
                    <a:pt x="909057" y="188508"/>
                    <a:pt x="874913" y="222651"/>
                    <a:pt x="832794" y="222651"/>
                  </a:cubicBezTo>
                  <a:lnTo>
                    <a:pt x="76262" y="222651"/>
                  </a:lnTo>
                  <a:cubicBezTo>
                    <a:pt x="34144" y="222651"/>
                    <a:pt x="0" y="188508"/>
                    <a:pt x="0" y="146389"/>
                  </a:cubicBezTo>
                  <a:lnTo>
                    <a:pt x="0" y="76262"/>
                  </a:lnTo>
                  <a:cubicBezTo>
                    <a:pt x="0" y="34144"/>
                    <a:pt x="34144" y="0"/>
                    <a:pt x="76262" y="0"/>
                  </a:cubicBezTo>
                  <a:close/>
                </a:path>
              </a:pathLst>
            </a:custGeom>
            <a:solidFill>
              <a:srgbClr val="CADD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3095350" y="7995830"/>
            <a:ext cx="3451574" cy="1719670"/>
            <a:chOff x="0" y="0"/>
            <a:chExt cx="909057" cy="22265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909057" cy="222651"/>
            </a:xfrm>
            <a:custGeom>
              <a:avLst/>
              <a:gdLst/>
              <a:ahLst/>
              <a:cxnLst/>
              <a:rect l="l" t="t" r="r" b="b"/>
              <a:pathLst>
                <a:path w="909057" h="222651">
                  <a:moveTo>
                    <a:pt x="76262" y="0"/>
                  </a:moveTo>
                  <a:lnTo>
                    <a:pt x="832794" y="0"/>
                  </a:lnTo>
                  <a:cubicBezTo>
                    <a:pt x="874913" y="0"/>
                    <a:pt x="909057" y="34144"/>
                    <a:pt x="909057" y="76262"/>
                  </a:cubicBezTo>
                  <a:lnTo>
                    <a:pt x="909057" y="146389"/>
                  </a:lnTo>
                  <a:cubicBezTo>
                    <a:pt x="909057" y="188508"/>
                    <a:pt x="874913" y="222651"/>
                    <a:pt x="832794" y="222651"/>
                  </a:cubicBezTo>
                  <a:lnTo>
                    <a:pt x="76262" y="222651"/>
                  </a:lnTo>
                  <a:cubicBezTo>
                    <a:pt x="34144" y="222651"/>
                    <a:pt x="0" y="188508"/>
                    <a:pt x="0" y="146389"/>
                  </a:cubicBezTo>
                  <a:lnTo>
                    <a:pt x="0" y="76262"/>
                  </a:lnTo>
                  <a:cubicBezTo>
                    <a:pt x="0" y="34144"/>
                    <a:pt x="34144" y="0"/>
                    <a:pt x="76262" y="0"/>
                  </a:cubicBezTo>
                  <a:close/>
                </a:path>
              </a:pathLst>
            </a:custGeom>
            <a:solidFill>
              <a:srgbClr val="CADD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3100001" y="4460143"/>
            <a:ext cx="3451574" cy="960154"/>
            <a:chOff x="0" y="0"/>
            <a:chExt cx="909057" cy="25288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909057" cy="252880"/>
            </a:xfrm>
            <a:custGeom>
              <a:avLst/>
              <a:gdLst/>
              <a:ahLst/>
              <a:cxnLst/>
              <a:rect l="l" t="t" r="r" b="b"/>
              <a:pathLst>
                <a:path w="909057" h="252880">
                  <a:moveTo>
                    <a:pt x="76262" y="0"/>
                  </a:moveTo>
                  <a:lnTo>
                    <a:pt x="832794" y="0"/>
                  </a:lnTo>
                  <a:cubicBezTo>
                    <a:pt x="874913" y="0"/>
                    <a:pt x="909057" y="34144"/>
                    <a:pt x="909057" y="76262"/>
                  </a:cubicBezTo>
                  <a:lnTo>
                    <a:pt x="909057" y="176618"/>
                  </a:lnTo>
                  <a:cubicBezTo>
                    <a:pt x="909057" y="196844"/>
                    <a:pt x="901022" y="216241"/>
                    <a:pt x="886720" y="230543"/>
                  </a:cubicBezTo>
                  <a:cubicBezTo>
                    <a:pt x="872418" y="244845"/>
                    <a:pt x="853020" y="252880"/>
                    <a:pt x="832794" y="252880"/>
                  </a:cubicBezTo>
                  <a:lnTo>
                    <a:pt x="76262" y="252880"/>
                  </a:lnTo>
                  <a:cubicBezTo>
                    <a:pt x="34144" y="252880"/>
                    <a:pt x="0" y="218736"/>
                    <a:pt x="0" y="176618"/>
                  </a:cubicBezTo>
                  <a:lnTo>
                    <a:pt x="0" y="76262"/>
                  </a:lnTo>
                  <a:cubicBezTo>
                    <a:pt x="0" y="34144"/>
                    <a:pt x="34144" y="0"/>
                    <a:pt x="76262" y="0"/>
                  </a:cubicBezTo>
                  <a:close/>
                </a:path>
              </a:pathLst>
            </a:custGeom>
            <a:solidFill>
              <a:srgbClr val="CADD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3100001" y="5657598"/>
            <a:ext cx="3451574" cy="845380"/>
            <a:chOff x="0" y="0"/>
            <a:chExt cx="909057" cy="222651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909057" cy="222651"/>
            </a:xfrm>
            <a:custGeom>
              <a:avLst/>
              <a:gdLst/>
              <a:ahLst/>
              <a:cxnLst/>
              <a:rect l="l" t="t" r="r" b="b"/>
              <a:pathLst>
                <a:path w="909057" h="222651">
                  <a:moveTo>
                    <a:pt x="76262" y="0"/>
                  </a:moveTo>
                  <a:lnTo>
                    <a:pt x="832794" y="0"/>
                  </a:lnTo>
                  <a:cubicBezTo>
                    <a:pt x="874913" y="0"/>
                    <a:pt x="909057" y="34144"/>
                    <a:pt x="909057" y="76262"/>
                  </a:cubicBezTo>
                  <a:lnTo>
                    <a:pt x="909057" y="146389"/>
                  </a:lnTo>
                  <a:cubicBezTo>
                    <a:pt x="909057" y="188508"/>
                    <a:pt x="874913" y="222651"/>
                    <a:pt x="832794" y="222651"/>
                  </a:cubicBezTo>
                  <a:lnTo>
                    <a:pt x="76262" y="222651"/>
                  </a:lnTo>
                  <a:cubicBezTo>
                    <a:pt x="34144" y="222651"/>
                    <a:pt x="0" y="188508"/>
                    <a:pt x="0" y="146389"/>
                  </a:cubicBezTo>
                  <a:lnTo>
                    <a:pt x="0" y="76262"/>
                  </a:lnTo>
                  <a:cubicBezTo>
                    <a:pt x="0" y="34144"/>
                    <a:pt x="34144" y="0"/>
                    <a:pt x="76262" y="0"/>
                  </a:cubicBezTo>
                  <a:close/>
                </a:path>
              </a:pathLst>
            </a:custGeom>
            <a:solidFill>
              <a:srgbClr val="CADD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3100001" y="6855052"/>
            <a:ext cx="3451574" cy="845380"/>
            <a:chOff x="0" y="0"/>
            <a:chExt cx="909057" cy="222651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909057" cy="222651"/>
            </a:xfrm>
            <a:custGeom>
              <a:avLst/>
              <a:gdLst/>
              <a:ahLst/>
              <a:cxnLst/>
              <a:rect l="l" t="t" r="r" b="b"/>
              <a:pathLst>
                <a:path w="909057" h="222651">
                  <a:moveTo>
                    <a:pt x="76262" y="0"/>
                  </a:moveTo>
                  <a:lnTo>
                    <a:pt x="832794" y="0"/>
                  </a:lnTo>
                  <a:cubicBezTo>
                    <a:pt x="874913" y="0"/>
                    <a:pt x="909057" y="34144"/>
                    <a:pt x="909057" y="76262"/>
                  </a:cubicBezTo>
                  <a:lnTo>
                    <a:pt x="909057" y="146389"/>
                  </a:lnTo>
                  <a:cubicBezTo>
                    <a:pt x="909057" y="188508"/>
                    <a:pt x="874913" y="222651"/>
                    <a:pt x="832794" y="222651"/>
                  </a:cubicBezTo>
                  <a:lnTo>
                    <a:pt x="76262" y="222651"/>
                  </a:lnTo>
                  <a:cubicBezTo>
                    <a:pt x="34144" y="222651"/>
                    <a:pt x="0" y="188508"/>
                    <a:pt x="0" y="146389"/>
                  </a:cubicBezTo>
                  <a:lnTo>
                    <a:pt x="0" y="76262"/>
                  </a:lnTo>
                  <a:cubicBezTo>
                    <a:pt x="0" y="34144"/>
                    <a:pt x="34144" y="0"/>
                    <a:pt x="76262" y="0"/>
                  </a:cubicBezTo>
                  <a:close/>
                </a:path>
              </a:pathLst>
            </a:custGeom>
            <a:solidFill>
              <a:srgbClr val="CADD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3095350" y="3148039"/>
            <a:ext cx="3451574" cy="845380"/>
            <a:chOff x="0" y="0"/>
            <a:chExt cx="909057" cy="222651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909057" cy="222651"/>
            </a:xfrm>
            <a:custGeom>
              <a:avLst/>
              <a:gdLst/>
              <a:ahLst/>
              <a:cxnLst/>
              <a:rect l="l" t="t" r="r" b="b"/>
              <a:pathLst>
                <a:path w="909057" h="222651">
                  <a:moveTo>
                    <a:pt x="76262" y="0"/>
                  </a:moveTo>
                  <a:lnTo>
                    <a:pt x="832794" y="0"/>
                  </a:lnTo>
                  <a:cubicBezTo>
                    <a:pt x="874913" y="0"/>
                    <a:pt x="909057" y="34144"/>
                    <a:pt x="909057" y="76262"/>
                  </a:cubicBezTo>
                  <a:lnTo>
                    <a:pt x="909057" y="146389"/>
                  </a:lnTo>
                  <a:cubicBezTo>
                    <a:pt x="909057" y="188508"/>
                    <a:pt x="874913" y="222651"/>
                    <a:pt x="832794" y="222651"/>
                  </a:cubicBezTo>
                  <a:lnTo>
                    <a:pt x="76262" y="222651"/>
                  </a:lnTo>
                  <a:cubicBezTo>
                    <a:pt x="34144" y="222651"/>
                    <a:pt x="0" y="188508"/>
                    <a:pt x="0" y="146389"/>
                  </a:cubicBezTo>
                  <a:lnTo>
                    <a:pt x="0" y="76262"/>
                  </a:lnTo>
                  <a:cubicBezTo>
                    <a:pt x="0" y="34144"/>
                    <a:pt x="34144" y="0"/>
                    <a:pt x="76262" y="0"/>
                  </a:cubicBezTo>
                  <a:close/>
                </a:path>
              </a:pathLst>
            </a:custGeom>
            <a:solidFill>
              <a:srgbClr val="CADD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3810389" y="448090"/>
            <a:ext cx="10667221" cy="164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375"/>
              </a:lnSpc>
              <a:spcBef>
                <a:spcPct val="0"/>
              </a:spcBef>
            </a:pPr>
            <a:r>
              <a:rPr lang="en-US" sz="6312" dirty="0">
                <a:solidFill>
                  <a:srgbClr val="000000"/>
                </a:solidFill>
                <a:latin typeface="Bebas Neue Bold"/>
              </a:rPr>
              <a:t>Hybrid Pixel detector based on Timepix3 readout ASIC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896403" y="8262057"/>
            <a:ext cx="3140918" cy="3510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56"/>
              </a:lnSpc>
            </a:pPr>
            <a:r>
              <a:rPr lang="en-US" sz="2600">
                <a:solidFill>
                  <a:srgbClr val="000000"/>
                </a:solidFill>
                <a:latin typeface="Montserrat Classic"/>
              </a:rPr>
              <a:t>Event Count + iToT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2138046" y="3300789"/>
            <a:ext cx="2657633" cy="6939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56"/>
              </a:lnSpc>
            </a:pPr>
            <a:r>
              <a:rPr lang="en-US" sz="2600">
                <a:solidFill>
                  <a:srgbClr val="000000"/>
                </a:solidFill>
                <a:latin typeface="Montserrat Classic"/>
              </a:rPr>
              <a:t> 2015: 130 nm CMOS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896403" y="4498243"/>
            <a:ext cx="3140918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56"/>
              </a:lnSpc>
            </a:pPr>
            <a:r>
              <a:rPr lang="en-US" sz="2600" dirty="0">
                <a:solidFill>
                  <a:srgbClr val="000000"/>
                </a:solidFill>
                <a:latin typeface="Montserrat Classic"/>
              </a:rPr>
              <a:t>Pixels: 256 x 256</a:t>
            </a:r>
          </a:p>
          <a:p>
            <a:pPr marL="0" lvl="0" indent="0" algn="ctr">
              <a:lnSpc>
                <a:spcPts val="2756"/>
              </a:lnSpc>
            </a:pPr>
            <a:r>
              <a:rPr lang="en-US" sz="2600" dirty="0">
                <a:solidFill>
                  <a:srgbClr val="000000"/>
                </a:solidFill>
                <a:latin typeface="Montserrat Classic"/>
              </a:rPr>
              <a:t>pitch: 55 </a:t>
            </a:r>
            <a:r>
              <a:rPr lang="en-US" sz="2600" dirty="0">
                <a:solidFill>
                  <a:srgbClr val="000000"/>
                </a:solidFill>
                <a:latin typeface="Montserrat Classic"/>
                <a:sym typeface="Symbol" panose="05050102010706020507" pitchFamily="18" charset="2"/>
              </a:rPr>
              <a:t></a:t>
            </a:r>
            <a:r>
              <a:rPr lang="en-US" sz="2600" dirty="0">
                <a:solidFill>
                  <a:srgbClr val="000000"/>
                </a:solidFill>
                <a:latin typeface="Montserrat Classic"/>
              </a:rPr>
              <a:t>m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2138046" y="5867148"/>
            <a:ext cx="2657633" cy="3510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56"/>
              </a:lnSpc>
            </a:pPr>
            <a:r>
              <a:rPr lang="en-US" sz="2600" dirty="0" err="1">
                <a:solidFill>
                  <a:srgbClr val="000000"/>
                </a:solidFill>
                <a:latin typeface="Montserrat Classic"/>
              </a:rPr>
              <a:t>ToT</a:t>
            </a:r>
            <a:r>
              <a:rPr lang="en-US" sz="2600" dirty="0">
                <a:solidFill>
                  <a:srgbClr val="000000"/>
                </a:solidFill>
                <a:latin typeface="Montserrat Classic"/>
              </a:rPr>
              <a:t> + </a:t>
            </a:r>
            <a:r>
              <a:rPr lang="en-US" sz="2600" dirty="0" err="1">
                <a:solidFill>
                  <a:srgbClr val="000000"/>
                </a:solidFill>
                <a:latin typeface="Montserrat Classic"/>
              </a:rPr>
              <a:t>ToA</a:t>
            </a:r>
            <a:endParaRPr lang="en-US" sz="2600" dirty="0">
              <a:solidFill>
                <a:srgbClr val="000000"/>
              </a:solidFill>
              <a:latin typeface="Montserrat Classic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1896403" y="7064602"/>
            <a:ext cx="3140918" cy="3510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56"/>
              </a:lnSpc>
            </a:pPr>
            <a:r>
              <a:rPr lang="en-US" sz="2600">
                <a:solidFill>
                  <a:srgbClr val="000000"/>
                </a:solidFill>
                <a:latin typeface="Montserrat Classic"/>
              </a:rPr>
              <a:t>ToA only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3248263" y="8090607"/>
            <a:ext cx="3145749" cy="1436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56"/>
              </a:lnSpc>
            </a:pPr>
            <a:r>
              <a:rPr lang="en-US" sz="2600" dirty="0">
                <a:solidFill>
                  <a:srgbClr val="000000"/>
                </a:solidFill>
                <a:latin typeface="Montserrat Classic"/>
              </a:rPr>
              <a:t>Semiconductor detectors</a:t>
            </a:r>
          </a:p>
          <a:p>
            <a:pPr marL="0" lvl="0" indent="0" algn="ctr">
              <a:lnSpc>
                <a:spcPts val="2756"/>
              </a:lnSpc>
            </a:pPr>
            <a:r>
              <a:rPr lang="en-US" sz="2600" dirty="0">
                <a:solidFill>
                  <a:srgbClr val="000000"/>
                </a:solidFill>
                <a:latin typeface="Montserrat Classic"/>
              </a:rPr>
              <a:t>(Si, GaAs, </a:t>
            </a:r>
            <a:r>
              <a:rPr lang="en-US" sz="2600" dirty="0" err="1">
                <a:solidFill>
                  <a:srgbClr val="000000"/>
                </a:solidFill>
                <a:latin typeface="Montserrat Classic"/>
              </a:rPr>
              <a:t>CdTe</a:t>
            </a:r>
            <a:r>
              <a:rPr lang="en-US" sz="2600" dirty="0">
                <a:solidFill>
                  <a:srgbClr val="000000"/>
                </a:solidFill>
                <a:latin typeface="Montserrat Classic"/>
              </a:rPr>
              <a:t>, CZT)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3307110" y="4611245"/>
            <a:ext cx="3037357" cy="6939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56"/>
              </a:lnSpc>
            </a:pPr>
            <a:r>
              <a:rPr lang="en-US" sz="2600">
                <a:solidFill>
                  <a:srgbClr val="000000"/>
                </a:solidFill>
                <a:latin typeface="Montserrat Classic"/>
              </a:rPr>
              <a:t>Energy resolution: </a:t>
            </a:r>
          </a:p>
          <a:p>
            <a:pPr marL="0" lvl="0" indent="0" algn="ctr">
              <a:lnSpc>
                <a:spcPts val="2756"/>
              </a:lnSpc>
            </a:pPr>
            <a:r>
              <a:rPr lang="en-US" sz="2600">
                <a:solidFill>
                  <a:srgbClr val="000000"/>
                </a:solidFill>
                <a:latin typeface="Montserrat Classic"/>
              </a:rPr>
              <a:t>&lt; 600e- (FWHM)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3307110" y="5923824"/>
            <a:ext cx="3037357" cy="3510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56"/>
              </a:lnSpc>
            </a:pPr>
            <a:r>
              <a:rPr lang="en-US" sz="2600">
                <a:solidFill>
                  <a:srgbClr val="000000"/>
                </a:solidFill>
                <a:latin typeface="Montserrat Classic"/>
              </a:rPr>
              <a:t>ToA: 1.562 ns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3361306" y="7006154"/>
            <a:ext cx="3037357" cy="6939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56"/>
              </a:lnSpc>
            </a:pPr>
            <a:r>
              <a:rPr lang="en-US" sz="2600">
                <a:solidFill>
                  <a:srgbClr val="000000"/>
                </a:solidFill>
                <a:latin typeface="Montserrat Classic"/>
              </a:rPr>
              <a:t>Min. detectable Charge: &gt; 500e-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3492321" y="3296321"/>
            <a:ext cx="2657633" cy="6939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56"/>
              </a:lnSpc>
            </a:pPr>
            <a:r>
              <a:rPr lang="en-US" sz="2600">
                <a:solidFill>
                  <a:srgbClr val="000000"/>
                </a:solidFill>
                <a:latin typeface="Montserrat Classic"/>
              </a:rPr>
              <a:t>Frame-based or </a:t>
            </a:r>
          </a:p>
          <a:p>
            <a:pPr marL="0" lvl="0" indent="0" algn="ctr">
              <a:lnSpc>
                <a:spcPts val="2756"/>
              </a:lnSpc>
            </a:pPr>
            <a:r>
              <a:rPr lang="en-US" sz="2600">
                <a:solidFill>
                  <a:srgbClr val="000000"/>
                </a:solidFill>
                <a:latin typeface="Montserrat Classic"/>
              </a:rPr>
              <a:t>Data-driven </a:t>
            </a:r>
          </a:p>
        </p:txBody>
      </p:sp>
      <p:sp>
        <p:nvSpPr>
          <p:cNvPr id="43" name="Freeform 43"/>
          <p:cNvSpPr/>
          <p:nvPr/>
        </p:nvSpPr>
        <p:spPr>
          <a:xfrm>
            <a:off x="6064299" y="3336704"/>
            <a:ext cx="6159402" cy="4659128"/>
          </a:xfrm>
          <a:custGeom>
            <a:avLst/>
            <a:gdLst/>
            <a:ahLst/>
            <a:cxnLst/>
            <a:rect l="l" t="t" r="r" b="b"/>
            <a:pathLst>
              <a:path w="6159402" h="4659128">
                <a:moveTo>
                  <a:pt x="0" y="0"/>
                </a:moveTo>
                <a:lnTo>
                  <a:pt x="6159402" y="0"/>
                </a:lnTo>
                <a:lnTo>
                  <a:pt x="6159402" y="4659127"/>
                </a:lnTo>
                <a:lnTo>
                  <a:pt x="0" y="46591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558" r="-3998" b="-455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5B00D18-11DB-60E5-EE5E-BC65C043EDA3}"/>
              </a:ext>
            </a:extLst>
          </p:cNvPr>
          <p:cNvSpPr txBox="1"/>
          <p:nvPr/>
        </p:nvSpPr>
        <p:spPr>
          <a:xfrm>
            <a:off x="1214398" y="9130682"/>
            <a:ext cx="7956501" cy="810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>
              <a:lnSpc>
                <a:spcPts val="2756"/>
              </a:lnSpc>
            </a:pPr>
            <a:r>
              <a:rPr lang="en-US" sz="2400" dirty="0">
                <a:solidFill>
                  <a:srgbClr val="000000"/>
                </a:solidFill>
                <a:latin typeface="Montserrat Classic"/>
              </a:rPr>
              <a:t>**</a:t>
            </a:r>
            <a:r>
              <a:rPr lang="en-US" sz="2400" dirty="0" err="1">
                <a:solidFill>
                  <a:srgbClr val="000000"/>
                </a:solidFill>
                <a:latin typeface="Montserrat Classic"/>
              </a:rPr>
              <a:t>ToT</a:t>
            </a:r>
            <a:r>
              <a:rPr lang="en-US" sz="2400" dirty="0">
                <a:solidFill>
                  <a:srgbClr val="000000"/>
                </a:solidFill>
                <a:latin typeface="Montserrat Classic"/>
              </a:rPr>
              <a:t> = Time over Threshold (Energy measurement)</a:t>
            </a:r>
          </a:p>
          <a:p>
            <a:pPr marL="0" lvl="0" indent="0" algn="just">
              <a:lnSpc>
                <a:spcPts val="2756"/>
              </a:lnSpc>
            </a:pPr>
            <a:r>
              <a:rPr lang="en-US" sz="2400" dirty="0">
                <a:solidFill>
                  <a:srgbClr val="000000"/>
                </a:solidFill>
                <a:latin typeface="Montserrat Classic"/>
              </a:rPr>
              <a:t>** </a:t>
            </a:r>
            <a:r>
              <a:rPr lang="en-US" sz="2400" dirty="0" err="1">
                <a:solidFill>
                  <a:srgbClr val="000000"/>
                </a:solidFill>
                <a:latin typeface="Montserrat Classic"/>
              </a:rPr>
              <a:t>ToA</a:t>
            </a:r>
            <a:r>
              <a:rPr lang="en-US" sz="2400" dirty="0">
                <a:solidFill>
                  <a:srgbClr val="000000"/>
                </a:solidFill>
                <a:latin typeface="Montserrat Classic"/>
              </a:rPr>
              <a:t> = Time of Arrival (Time measurement)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38335" y="2106979"/>
            <a:ext cx="7933530" cy="7343433"/>
          </a:xfrm>
          <a:custGeom>
            <a:avLst/>
            <a:gdLst/>
            <a:ahLst/>
            <a:cxnLst/>
            <a:rect l="l" t="t" r="r" b="b"/>
            <a:pathLst>
              <a:path w="7933530" h="7343433">
                <a:moveTo>
                  <a:pt x="0" y="0"/>
                </a:moveTo>
                <a:lnTo>
                  <a:pt x="7933530" y="0"/>
                </a:lnTo>
                <a:lnTo>
                  <a:pt x="7933530" y="7343433"/>
                </a:lnTo>
                <a:lnTo>
                  <a:pt x="0" y="73434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0181554" y="289725"/>
            <a:ext cx="7109673" cy="1625372"/>
          </a:xfrm>
          <a:custGeom>
            <a:avLst/>
            <a:gdLst/>
            <a:ahLst/>
            <a:cxnLst/>
            <a:rect l="l" t="t" r="r" b="b"/>
            <a:pathLst>
              <a:path w="6690918" h="1299096">
                <a:moveTo>
                  <a:pt x="0" y="0"/>
                </a:moveTo>
                <a:lnTo>
                  <a:pt x="6690918" y="0"/>
                </a:lnTo>
                <a:lnTo>
                  <a:pt x="6690918" y="1299096"/>
                </a:lnTo>
                <a:lnTo>
                  <a:pt x="0" y="12990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6989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9901346" y="1485900"/>
            <a:ext cx="7109673" cy="1526146"/>
          </a:xfrm>
          <a:custGeom>
            <a:avLst/>
            <a:gdLst/>
            <a:ahLst/>
            <a:cxnLst/>
            <a:rect l="l" t="t" r="r" b="b"/>
            <a:pathLst>
              <a:path w="6690918" h="1054874">
                <a:moveTo>
                  <a:pt x="0" y="0"/>
                </a:moveTo>
                <a:lnTo>
                  <a:pt x="6690918" y="0"/>
                </a:lnTo>
                <a:lnTo>
                  <a:pt x="6690918" y="1054874"/>
                </a:lnTo>
                <a:lnTo>
                  <a:pt x="0" y="10548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10149627" y="2870746"/>
            <a:ext cx="6939198" cy="1526147"/>
          </a:xfrm>
          <a:custGeom>
            <a:avLst/>
            <a:gdLst/>
            <a:ahLst/>
            <a:cxnLst/>
            <a:rect l="l" t="t" r="r" b="b"/>
            <a:pathLst>
              <a:path w="6939198" h="1526147">
                <a:moveTo>
                  <a:pt x="0" y="0"/>
                </a:moveTo>
                <a:lnTo>
                  <a:pt x="6939199" y="0"/>
                </a:lnTo>
                <a:lnTo>
                  <a:pt x="6939199" y="1526147"/>
                </a:lnTo>
                <a:lnTo>
                  <a:pt x="0" y="15261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10362507" y="4396893"/>
            <a:ext cx="7141601" cy="5564364"/>
          </a:xfrm>
          <a:custGeom>
            <a:avLst/>
            <a:gdLst/>
            <a:ahLst/>
            <a:cxnLst/>
            <a:rect l="l" t="t" r="r" b="b"/>
            <a:pathLst>
              <a:path w="7141601" h="5564364">
                <a:moveTo>
                  <a:pt x="0" y="0"/>
                </a:moveTo>
                <a:lnTo>
                  <a:pt x="7141602" y="0"/>
                </a:lnTo>
                <a:lnTo>
                  <a:pt x="7141602" y="5564364"/>
                </a:lnTo>
                <a:lnTo>
                  <a:pt x="0" y="556436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b="-5289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1028700" y="453991"/>
            <a:ext cx="6118937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6767"/>
              </a:lnSpc>
            </a:pPr>
            <a:r>
              <a:rPr lang="en-US" sz="6700" dirty="0">
                <a:solidFill>
                  <a:srgbClr val="000000"/>
                </a:solidFill>
                <a:latin typeface="Bebas Neue Bold"/>
              </a:rPr>
              <a:t>KINEMATICS of </a:t>
            </a:r>
            <a:r>
              <a:rPr lang="en-US" sz="6700" dirty="0" err="1">
                <a:solidFill>
                  <a:srgbClr val="000000"/>
                </a:solidFill>
                <a:latin typeface="Bebas Neue Bold"/>
              </a:rPr>
              <a:t>slcc</a:t>
            </a:r>
            <a:endParaRPr lang="en-US" sz="6700" dirty="0">
              <a:solidFill>
                <a:srgbClr val="000000"/>
              </a:solidFill>
              <a:latin typeface="Bebas Neue 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794941" y="1366236"/>
            <a:ext cx="11050778" cy="7983822"/>
          </a:xfrm>
          <a:custGeom>
            <a:avLst/>
            <a:gdLst/>
            <a:ahLst/>
            <a:cxnLst/>
            <a:rect l="l" t="t" r="r" b="b"/>
            <a:pathLst>
              <a:path w="11050778" h="7983822">
                <a:moveTo>
                  <a:pt x="0" y="0"/>
                </a:moveTo>
                <a:lnTo>
                  <a:pt x="11050777" y="0"/>
                </a:lnTo>
                <a:lnTo>
                  <a:pt x="11050777" y="7983822"/>
                </a:lnTo>
                <a:lnTo>
                  <a:pt x="0" y="79838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1028700" y="453991"/>
            <a:ext cx="6118937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6767"/>
              </a:lnSpc>
            </a:pPr>
            <a:r>
              <a:rPr lang="en-US" sz="6700" dirty="0">
                <a:solidFill>
                  <a:srgbClr val="000000"/>
                </a:solidFill>
                <a:latin typeface="Bebas Neue Bold"/>
              </a:rPr>
              <a:t>KINEMATICS of </a:t>
            </a:r>
            <a:r>
              <a:rPr lang="en-US" sz="6700" dirty="0" err="1">
                <a:solidFill>
                  <a:srgbClr val="000000"/>
                </a:solidFill>
                <a:latin typeface="Bebas Neue Bold"/>
              </a:rPr>
              <a:t>slcc</a:t>
            </a:r>
            <a:endParaRPr lang="en-US" sz="6700" dirty="0">
              <a:solidFill>
                <a:srgbClr val="000000"/>
              </a:solidFill>
              <a:latin typeface="Bebas Neue Bold"/>
            </a:endParaRPr>
          </a:p>
        </p:txBody>
      </p:sp>
      <p:grpSp>
        <p:nvGrpSpPr>
          <p:cNvPr id="7" name="Group 11">
            <a:extLst>
              <a:ext uri="{FF2B5EF4-FFF2-40B4-BE49-F238E27FC236}">
                <a16:creationId xmlns:a16="http://schemas.microsoft.com/office/drawing/2014/main" id="{ABA9AAC5-068F-7F06-C12C-EDA4D769F17E}"/>
              </a:ext>
            </a:extLst>
          </p:cNvPr>
          <p:cNvGrpSpPr/>
          <p:nvPr/>
        </p:nvGrpSpPr>
        <p:grpSpPr>
          <a:xfrm>
            <a:off x="1741075" y="5600922"/>
            <a:ext cx="3451574" cy="845380"/>
            <a:chOff x="0" y="0"/>
            <a:chExt cx="909057" cy="222651"/>
          </a:xfrm>
        </p:grpSpPr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id="{6C86404E-3876-E88F-6997-47EDA5AF7AB7}"/>
                </a:ext>
              </a:extLst>
            </p:cNvPr>
            <p:cNvSpPr/>
            <p:nvPr/>
          </p:nvSpPr>
          <p:spPr>
            <a:xfrm>
              <a:off x="0" y="0"/>
              <a:ext cx="909057" cy="222651"/>
            </a:xfrm>
            <a:custGeom>
              <a:avLst/>
              <a:gdLst/>
              <a:ahLst/>
              <a:cxnLst/>
              <a:rect l="l" t="t" r="r" b="b"/>
              <a:pathLst>
                <a:path w="909057" h="222651">
                  <a:moveTo>
                    <a:pt x="76262" y="0"/>
                  </a:moveTo>
                  <a:lnTo>
                    <a:pt x="832794" y="0"/>
                  </a:lnTo>
                  <a:cubicBezTo>
                    <a:pt x="874913" y="0"/>
                    <a:pt x="909057" y="34144"/>
                    <a:pt x="909057" y="76262"/>
                  </a:cubicBezTo>
                  <a:lnTo>
                    <a:pt x="909057" y="146389"/>
                  </a:lnTo>
                  <a:cubicBezTo>
                    <a:pt x="909057" y="188508"/>
                    <a:pt x="874913" y="222651"/>
                    <a:pt x="832794" y="222651"/>
                  </a:cubicBezTo>
                  <a:lnTo>
                    <a:pt x="76262" y="222651"/>
                  </a:lnTo>
                  <a:cubicBezTo>
                    <a:pt x="34144" y="222651"/>
                    <a:pt x="0" y="188508"/>
                    <a:pt x="0" y="146389"/>
                  </a:cubicBezTo>
                  <a:lnTo>
                    <a:pt x="0" y="76262"/>
                  </a:lnTo>
                  <a:cubicBezTo>
                    <a:pt x="0" y="34144"/>
                    <a:pt x="34144" y="0"/>
                    <a:pt x="76262" y="0"/>
                  </a:cubicBezTo>
                  <a:close/>
                </a:path>
              </a:pathLst>
            </a:custGeom>
            <a:solidFill>
              <a:srgbClr val="CADD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13">
              <a:extLst>
                <a:ext uri="{FF2B5EF4-FFF2-40B4-BE49-F238E27FC236}">
                  <a16:creationId xmlns:a16="http://schemas.microsoft.com/office/drawing/2014/main" id="{FB38E54E-6877-F89C-87A3-23D5EA6D7A8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36">
            <a:extLst>
              <a:ext uri="{FF2B5EF4-FFF2-40B4-BE49-F238E27FC236}">
                <a16:creationId xmlns:a16="http://schemas.microsoft.com/office/drawing/2014/main" id="{5677B7DD-3CF7-A1EF-ADC1-225470C1EF8F}"/>
              </a:ext>
            </a:extLst>
          </p:cNvPr>
          <p:cNvSpPr txBox="1"/>
          <p:nvPr/>
        </p:nvSpPr>
        <p:spPr>
          <a:xfrm>
            <a:off x="2138046" y="5867148"/>
            <a:ext cx="2657633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56"/>
              </a:lnSpc>
            </a:pPr>
            <a:r>
              <a:rPr lang="en-US" sz="2600" dirty="0">
                <a:solidFill>
                  <a:srgbClr val="000000"/>
                </a:solidFill>
                <a:latin typeface="Montserrat Classic"/>
              </a:rPr>
              <a:t>Valid event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EFD441E-0D4E-9B03-A061-97CD79A998F7}"/>
              </a:ext>
            </a:extLst>
          </p:cNvPr>
          <p:cNvGrpSpPr/>
          <p:nvPr/>
        </p:nvGrpSpPr>
        <p:grpSpPr>
          <a:xfrm>
            <a:off x="13448011" y="1291964"/>
            <a:ext cx="3451574" cy="845380"/>
            <a:chOff x="3069892" y="7497982"/>
            <a:chExt cx="3451574" cy="845380"/>
          </a:xfrm>
        </p:grpSpPr>
        <p:grpSp>
          <p:nvGrpSpPr>
            <p:cNvPr id="11" name="Group 11">
              <a:extLst>
                <a:ext uri="{FF2B5EF4-FFF2-40B4-BE49-F238E27FC236}">
                  <a16:creationId xmlns:a16="http://schemas.microsoft.com/office/drawing/2014/main" id="{D35A3DE7-8031-3FF8-C482-C135B08CD1EC}"/>
                </a:ext>
              </a:extLst>
            </p:cNvPr>
            <p:cNvGrpSpPr/>
            <p:nvPr/>
          </p:nvGrpSpPr>
          <p:grpSpPr>
            <a:xfrm>
              <a:off x="3069892" y="7497982"/>
              <a:ext cx="3451574" cy="845380"/>
              <a:chOff x="0" y="0"/>
              <a:chExt cx="909057" cy="222651"/>
            </a:xfrm>
          </p:grpSpPr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91A52BF4-CF38-E950-2215-2994E45E9668}"/>
                  </a:ext>
                </a:extLst>
              </p:cNvPr>
              <p:cNvSpPr/>
              <p:nvPr/>
            </p:nvSpPr>
            <p:spPr>
              <a:xfrm>
                <a:off x="0" y="0"/>
                <a:ext cx="909057" cy="222651"/>
              </a:xfrm>
              <a:custGeom>
                <a:avLst/>
                <a:gdLst/>
                <a:ahLst/>
                <a:cxnLst/>
                <a:rect l="l" t="t" r="r" b="b"/>
                <a:pathLst>
                  <a:path w="909057" h="222651">
                    <a:moveTo>
                      <a:pt x="76262" y="0"/>
                    </a:moveTo>
                    <a:lnTo>
                      <a:pt x="832794" y="0"/>
                    </a:lnTo>
                    <a:cubicBezTo>
                      <a:pt x="874913" y="0"/>
                      <a:pt x="909057" y="34144"/>
                      <a:pt x="909057" y="76262"/>
                    </a:cubicBezTo>
                    <a:lnTo>
                      <a:pt x="909057" y="146389"/>
                    </a:lnTo>
                    <a:cubicBezTo>
                      <a:pt x="909057" y="188508"/>
                      <a:pt x="874913" y="222651"/>
                      <a:pt x="832794" y="222651"/>
                    </a:cubicBezTo>
                    <a:lnTo>
                      <a:pt x="76262" y="222651"/>
                    </a:lnTo>
                    <a:cubicBezTo>
                      <a:pt x="34144" y="222651"/>
                      <a:pt x="0" y="188508"/>
                      <a:pt x="0" y="146389"/>
                    </a:cubicBezTo>
                    <a:lnTo>
                      <a:pt x="0" y="76262"/>
                    </a:lnTo>
                    <a:cubicBezTo>
                      <a:pt x="0" y="34144"/>
                      <a:pt x="34144" y="0"/>
                      <a:pt x="76262" y="0"/>
                    </a:cubicBezTo>
                    <a:close/>
                  </a:path>
                </a:pathLst>
              </a:custGeom>
              <a:solidFill>
                <a:srgbClr val="CADDFF"/>
              </a:solidFill>
              <a:ln w="1905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" name="TextBox 13">
                <a:extLst>
                  <a:ext uri="{FF2B5EF4-FFF2-40B4-BE49-F238E27FC236}">
                    <a16:creationId xmlns:a16="http://schemas.microsoft.com/office/drawing/2014/main" id="{75A2AD9C-194A-5C25-B255-AFCE067F3B01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4" name="TextBox 36">
              <a:extLst>
                <a:ext uri="{FF2B5EF4-FFF2-40B4-BE49-F238E27FC236}">
                  <a16:creationId xmlns:a16="http://schemas.microsoft.com/office/drawing/2014/main" id="{1436F4F7-2A14-26B2-F9E9-AB261F86EC08}"/>
                </a:ext>
              </a:extLst>
            </p:cNvPr>
            <p:cNvSpPr txBox="1"/>
            <p:nvPr/>
          </p:nvSpPr>
          <p:spPr>
            <a:xfrm>
              <a:off x="3442281" y="7745158"/>
              <a:ext cx="2657633" cy="3590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756"/>
                </a:lnSpc>
              </a:pPr>
              <a:r>
                <a:rPr lang="en-US" sz="2600" dirty="0">
                  <a:solidFill>
                    <a:srgbClr val="000000"/>
                  </a:solidFill>
                  <a:latin typeface="Montserrat Classic"/>
                </a:rPr>
                <a:t>Valid event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52CC7F4-6063-BA9E-F12B-0324B272E09F}"/>
              </a:ext>
            </a:extLst>
          </p:cNvPr>
          <p:cNvGrpSpPr/>
          <p:nvPr/>
        </p:nvGrpSpPr>
        <p:grpSpPr>
          <a:xfrm>
            <a:off x="11539486" y="9174544"/>
            <a:ext cx="3451574" cy="845380"/>
            <a:chOff x="3069892" y="7497982"/>
            <a:chExt cx="3451574" cy="845380"/>
          </a:xfrm>
        </p:grpSpPr>
        <p:grpSp>
          <p:nvGrpSpPr>
            <p:cNvPr id="17" name="Group 11">
              <a:extLst>
                <a:ext uri="{FF2B5EF4-FFF2-40B4-BE49-F238E27FC236}">
                  <a16:creationId xmlns:a16="http://schemas.microsoft.com/office/drawing/2014/main" id="{81DB1658-056E-13A2-3ACD-8E3A6C8B490A}"/>
                </a:ext>
              </a:extLst>
            </p:cNvPr>
            <p:cNvGrpSpPr/>
            <p:nvPr/>
          </p:nvGrpSpPr>
          <p:grpSpPr>
            <a:xfrm>
              <a:off x="3069892" y="7497982"/>
              <a:ext cx="3451574" cy="845380"/>
              <a:chOff x="0" y="0"/>
              <a:chExt cx="909057" cy="222651"/>
            </a:xfrm>
          </p:grpSpPr>
          <p:sp>
            <p:nvSpPr>
              <p:cNvPr id="19" name="Freeform 12">
                <a:extLst>
                  <a:ext uri="{FF2B5EF4-FFF2-40B4-BE49-F238E27FC236}">
                    <a16:creationId xmlns:a16="http://schemas.microsoft.com/office/drawing/2014/main" id="{16AC157C-CFCE-488B-2860-8FD5D0E64B24}"/>
                  </a:ext>
                </a:extLst>
              </p:cNvPr>
              <p:cNvSpPr/>
              <p:nvPr/>
            </p:nvSpPr>
            <p:spPr>
              <a:xfrm>
                <a:off x="0" y="0"/>
                <a:ext cx="909057" cy="222651"/>
              </a:xfrm>
              <a:custGeom>
                <a:avLst/>
                <a:gdLst/>
                <a:ahLst/>
                <a:cxnLst/>
                <a:rect l="l" t="t" r="r" b="b"/>
                <a:pathLst>
                  <a:path w="909057" h="222651">
                    <a:moveTo>
                      <a:pt x="76262" y="0"/>
                    </a:moveTo>
                    <a:lnTo>
                      <a:pt x="832794" y="0"/>
                    </a:lnTo>
                    <a:cubicBezTo>
                      <a:pt x="874913" y="0"/>
                      <a:pt x="909057" y="34144"/>
                      <a:pt x="909057" y="76262"/>
                    </a:cubicBezTo>
                    <a:lnTo>
                      <a:pt x="909057" y="146389"/>
                    </a:lnTo>
                    <a:cubicBezTo>
                      <a:pt x="909057" y="188508"/>
                      <a:pt x="874913" y="222651"/>
                      <a:pt x="832794" y="222651"/>
                    </a:cubicBezTo>
                    <a:lnTo>
                      <a:pt x="76262" y="222651"/>
                    </a:lnTo>
                    <a:cubicBezTo>
                      <a:pt x="34144" y="222651"/>
                      <a:pt x="0" y="188508"/>
                      <a:pt x="0" y="146389"/>
                    </a:cubicBezTo>
                    <a:lnTo>
                      <a:pt x="0" y="76262"/>
                    </a:lnTo>
                    <a:cubicBezTo>
                      <a:pt x="0" y="34144"/>
                      <a:pt x="34144" y="0"/>
                      <a:pt x="76262" y="0"/>
                    </a:cubicBezTo>
                    <a:close/>
                  </a:path>
                </a:pathLst>
              </a:custGeom>
              <a:solidFill>
                <a:srgbClr val="CADDFF"/>
              </a:solidFill>
              <a:ln w="1905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" name="TextBox 13">
                <a:extLst>
                  <a:ext uri="{FF2B5EF4-FFF2-40B4-BE49-F238E27FC236}">
                    <a16:creationId xmlns:a16="http://schemas.microsoft.com/office/drawing/2014/main" id="{36C654B9-076C-4010-0C1B-9FB2994586D2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8" name="TextBox 36">
              <a:extLst>
                <a:ext uri="{FF2B5EF4-FFF2-40B4-BE49-F238E27FC236}">
                  <a16:creationId xmlns:a16="http://schemas.microsoft.com/office/drawing/2014/main" id="{6B1F597B-6C81-61E0-3CB4-DCB6786FBC9E}"/>
                </a:ext>
              </a:extLst>
            </p:cNvPr>
            <p:cNvSpPr txBox="1"/>
            <p:nvPr/>
          </p:nvSpPr>
          <p:spPr>
            <a:xfrm>
              <a:off x="3442281" y="7745158"/>
              <a:ext cx="2657633" cy="3590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756"/>
                </a:lnSpc>
              </a:pPr>
              <a:r>
                <a:rPr lang="en-US" sz="2600" dirty="0">
                  <a:solidFill>
                    <a:srgbClr val="000000"/>
                  </a:solidFill>
                  <a:latin typeface="Montserrat Classic"/>
                </a:rPr>
                <a:t>Invalid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00194" y="2509427"/>
            <a:ext cx="4062510" cy="3811681"/>
            <a:chOff x="0" y="0"/>
            <a:chExt cx="909057" cy="12268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09057" cy="1226842"/>
            </a:xfrm>
            <a:custGeom>
              <a:avLst/>
              <a:gdLst/>
              <a:ahLst/>
              <a:cxnLst/>
              <a:rect l="l" t="t" r="r" b="b"/>
              <a:pathLst>
                <a:path w="909057" h="1226842">
                  <a:moveTo>
                    <a:pt x="76262" y="0"/>
                  </a:moveTo>
                  <a:lnTo>
                    <a:pt x="832794" y="0"/>
                  </a:lnTo>
                  <a:cubicBezTo>
                    <a:pt x="874913" y="0"/>
                    <a:pt x="909057" y="34144"/>
                    <a:pt x="909057" y="76262"/>
                  </a:cubicBezTo>
                  <a:lnTo>
                    <a:pt x="909057" y="1150579"/>
                  </a:lnTo>
                  <a:cubicBezTo>
                    <a:pt x="909057" y="1192698"/>
                    <a:pt x="874913" y="1226842"/>
                    <a:pt x="832794" y="1226842"/>
                  </a:cubicBezTo>
                  <a:lnTo>
                    <a:pt x="76262" y="1226842"/>
                  </a:lnTo>
                  <a:cubicBezTo>
                    <a:pt x="34144" y="1226842"/>
                    <a:pt x="0" y="1192698"/>
                    <a:pt x="0" y="1150579"/>
                  </a:cubicBezTo>
                  <a:lnTo>
                    <a:pt x="0" y="76262"/>
                  </a:lnTo>
                  <a:cubicBezTo>
                    <a:pt x="0" y="34144"/>
                    <a:pt x="34144" y="0"/>
                    <a:pt x="76262" y="0"/>
                  </a:cubicBezTo>
                  <a:close/>
                </a:path>
              </a:pathLst>
            </a:custGeom>
            <a:solidFill>
              <a:srgbClr val="CADD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778615" y="2509427"/>
            <a:ext cx="3451574" cy="3773263"/>
            <a:chOff x="0" y="0"/>
            <a:chExt cx="909057" cy="122684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909057" cy="1226842"/>
            </a:xfrm>
            <a:custGeom>
              <a:avLst/>
              <a:gdLst/>
              <a:ahLst/>
              <a:cxnLst/>
              <a:rect l="l" t="t" r="r" b="b"/>
              <a:pathLst>
                <a:path w="909057" h="1226842">
                  <a:moveTo>
                    <a:pt x="76262" y="0"/>
                  </a:moveTo>
                  <a:lnTo>
                    <a:pt x="832794" y="0"/>
                  </a:lnTo>
                  <a:cubicBezTo>
                    <a:pt x="874913" y="0"/>
                    <a:pt x="909057" y="34144"/>
                    <a:pt x="909057" y="76262"/>
                  </a:cubicBezTo>
                  <a:lnTo>
                    <a:pt x="909057" y="1150579"/>
                  </a:lnTo>
                  <a:cubicBezTo>
                    <a:pt x="909057" y="1192698"/>
                    <a:pt x="874913" y="1226842"/>
                    <a:pt x="832794" y="1226842"/>
                  </a:cubicBezTo>
                  <a:lnTo>
                    <a:pt x="76262" y="1226842"/>
                  </a:lnTo>
                  <a:cubicBezTo>
                    <a:pt x="34144" y="1226842"/>
                    <a:pt x="0" y="1192698"/>
                    <a:pt x="0" y="1150579"/>
                  </a:cubicBezTo>
                  <a:lnTo>
                    <a:pt x="0" y="76262"/>
                  </a:lnTo>
                  <a:cubicBezTo>
                    <a:pt x="0" y="34144"/>
                    <a:pt x="34144" y="0"/>
                    <a:pt x="76262" y="0"/>
                  </a:cubicBezTo>
                  <a:close/>
                </a:path>
              </a:pathLst>
            </a:custGeom>
            <a:solidFill>
              <a:srgbClr val="CADD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3893415" y="2509427"/>
            <a:ext cx="3451574" cy="3811681"/>
            <a:chOff x="0" y="0"/>
            <a:chExt cx="909057" cy="122684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09057" cy="1226842"/>
            </a:xfrm>
            <a:custGeom>
              <a:avLst/>
              <a:gdLst/>
              <a:ahLst/>
              <a:cxnLst/>
              <a:rect l="l" t="t" r="r" b="b"/>
              <a:pathLst>
                <a:path w="909057" h="1226842">
                  <a:moveTo>
                    <a:pt x="76262" y="0"/>
                  </a:moveTo>
                  <a:lnTo>
                    <a:pt x="832794" y="0"/>
                  </a:lnTo>
                  <a:cubicBezTo>
                    <a:pt x="874913" y="0"/>
                    <a:pt x="909057" y="34144"/>
                    <a:pt x="909057" y="76262"/>
                  </a:cubicBezTo>
                  <a:lnTo>
                    <a:pt x="909057" y="1150579"/>
                  </a:lnTo>
                  <a:cubicBezTo>
                    <a:pt x="909057" y="1192698"/>
                    <a:pt x="874913" y="1226842"/>
                    <a:pt x="832794" y="1226842"/>
                  </a:cubicBezTo>
                  <a:lnTo>
                    <a:pt x="76262" y="1226842"/>
                  </a:lnTo>
                  <a:cubicBezTo>
                    <a:pt x="34144" y="1226842"/>
                    <a:pt x="0" y="1192698"/>
                    <a:pt x="0" y="1150579"/>
                  </a:cubicBezTo>
                  <a:lnTo>
                    <a:pt x="0" y="76262"/>
                  </a:lnTo>
                  <a:cubicBezTo>
                    <a:pt x="0" y="34144"/>
                    <a:pt x="34144" y="0"/>
                    <a:pt x="76262" y="0"/>
                  </a:cubicBezTo>
                  <a:close/>
                </a:path>
              </a:pathLst>
            </a:custGeom>
            <a:solidFill>
              <a:srgbClr val="CADD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457789" y="2509427"/>
            <a:ext cx="3678059" cy="3773263"/>
            <a:chOff x="0" y="0"/>
            <a:chExt cx="909057" cy="122684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909057" cy="1226842"/>
            </a:xfrm>
            <a:custGeom>
              <a:avLst/>
              <a:gdLst/>
              <a:ahLst/>
              <a:cxnLst/>
              <a:rect l="l" t="t" r="r" b="b"/>
              <a:pathLst>
                <a:path w="909057" h="1226842">
                  <a:moveTo>
                    <a:pt x="76262" y="0"/>
                  </a:moveTo>
                  <a:lnTo>
                    <a:pt x="832794" y="0"/>
                  </a:lnTo>
                  <a:cubicBezTo>
                    <a:pt x="874913" y="0"/>
                    <a:pt x="909057" y="34144"/>
                    <a:pt x="909057" y="76262"/>
                  </a:cubicBezTo>
                  <a:lnTo>
                    <a:pt x="909057" y="1150579"/>
                  </a:lnTo>
                  <a:cubicBezTo>
                    <a:pt x="909057" y="1192698"/>
                    <a:pt x="874913" y="1226842"/>
                    <a:pt x="832794" y="1226842"/>
                  </a:cubicBezTo>
                  <a:lnTo>
                    <a:pt x="76262" y="1226842"/>
                  </a:lnTo>
                  <a:cubicBezTo>
                    <a:pt x="34144" y="1226842"/>
                    <a:pt x="0" y="1192698"/>
                    <a:pt x="0" y="1150579"/>
                  </a:cubicBezTo>
                  <a:lnTo>
                    <a:pt x="0" y="76262"/>
                  </a:lnTo>
                  <a:cubicBezTo>
                    <a:pt x="0" y="34144"/>
                    <a:pt x="34144" y="0"/>
                    <a:pt x="76262" y="0"/>
                  </a:cubicBezTo>
                  <a:close/>
                </a:path>
              </a:pathLst>
            </a:custGeom>
            <a:solidFill>
              <a:srgbClr val="CADD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397166" y="2610541"/>
            <a:ext cx="3054086" cy="1339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639"/>
              </a:lnSpc>
              <a:spcBef>
                <a:spcPct val="0"/>
              </a:spcBef>
            </a:pPr>
            <a:r>
              <a:rPr lang="en-US" sz="2799" dirty="0">
                <a:solidFill>
                  <a:srgbClr val="000000"/>
                </a:solidFill>
                <a:latin typeface="Montserrat Classic Bold"/>
              </a:rPr>
              <a:t>Selection of valid Compton events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14428" y="4245902"/>
            <a:ext cx="3419562" cy="16054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15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Montserrat"/>
              </a:rPr>
              <a:t>Events that correspond to energy deposition of recoiled electron  &amp; scattered photon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175586" y="2965704"/>
            <a:ext cx="2851018" cy="877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639"/>
              </a:lnSpc>
              <a:spcBef>
                <a:spcPct val="0"/>
              </a:spcBef>
            </a:pPr>
            <a:r>
              <a:rPr lang="en-US" sz="2799" dirty="0">
                <a:solidFill>
                  <a:srgbClr val="000000"/>
                </a:solidFill>
                <a:latin typeface="Montserrat Classic Bold"/>
              </a:rPr>
              <a:t>Finding the z-axis coordinate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982200" y="4305300"/>
            <a:ext cx="3044403" cy="11950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15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Montserrat"/>
              </a:rPr>
              <a:t>Pixel detectors only registered x &amp; y pixel coordinates.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4290386" y="2965704"/>
            <a:ext cx="2657633" cy="877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39"/>
              </a:lnSpc>
              <a:spcBef>
                <a:spcPct val="0"/>
              </a:spcBef>
            </a:pPr>
            <a:r>
              <a:rPr lang="en-US" sz="2799" dirty="0">
                <a:solidFill>
                  <a:srgbClr val="000000"/>
                </a:solidFill>
                <a:latin typeface="Montserrat Classic Bold"/>
              </a:rPr>
              <a:t>Scattering Angle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656140" y="1416150"/>
            <a:ext cx="8975721" cy="864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375"/>
              </a:lnSpc>
              <a:spcBef>
                <a:spcPct val="0"/>
              </a:spcBef>
            </a:pPr>
            <a:r>
              <a:rPr lang="en-US" sz="6312" dirty="0">
                <a:solidFill>
                  <a:srgbClr val="000000"/>
                </a:solidFill>
                <a:latin typeface="Bebas Neue Bold"/>
              </a:rPr>
              <a:t>Challenges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081245" y="2965704"/>
            <a:ext cx="2657633" cy="877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39"/>
              </a:lnSpc>
              <a:spcBef>
                <a:spcPct val="0"/>
              </a:spcBef>
            </a:pPr>
            <a:r>
              <a:rPr lang="en-US" sz="2799" dirty="0">
                <a:solidFill>
                  <a:srgbClr val="000000"/>
                </a:solidFill>
                <a:latin typeface="Montserrat Classic Bold"/>
              </a:rPr>
              <a:t>Filtering the XRF  (Cd &amp; </a:t>
            </a:r>
            <a:r>
              <a:rPr lang="en-US" sz="2799" dirty="0" err="1">
                <a:solidFill>
                  <a:srgbClr val="000000"/>
                </a:solidFill>
                <a:latin typeface="Montserrat Classic Bold"/>
              </a:rPr>
              <a:t>Te</a:t>
            </a:r>
            <a:r>
              <a:rPr lang="en-US" sz="2799" dirty="0">
                <a:solidFill>
                  <a:srgbClr val="000000"/>
                </a:solidFill>
                <a:latin typeface="Montserrat Classic Bold"/>
              </a:rPr>
              <a:t>)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877725" y="4071736"/>
            <a:ext cx="3044213" cy="20158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15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Montserrat"/>
              </a:rPr>
              <a:t>XRF = byproduct of photoelectric.</a:t>
            </a:r>
          </a:p>
          <a:p>
            <a:pPr marL="0" lvl="0" indent="0" algn="ctr">
              <a:lnSpc>
                <a:spcPts val="315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Montserrat"/>
              </a:rPr>
              <a:t>Introduced error during image reconstruction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E2A4D37-25CF-476B-6F30-4830CE1A7232}"/>
              </a:ext>
            </a:extLst>
          </p:cNvPr>
          <p:cNvSpPr/>
          <p:nvPr/>
        </p:nvSpPr>
        <p:spPr>
          <a:xfrm>
            <a:off x="9919176" y="6754634"/>
            <a:ext cx="3276600" cy="286552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Montserrat"/>
              </a:rPr>
              <a:t>Depth difference: </a:t>
            </a:r>
            <a:r>
              <a:rPr lang="en-US" sz="2400" dirty="0">
                <a:solidFill>
                  <a:srgbClr val="000000"/>
                </a:solidFill>
                <a:latin typeface="Montserrat"/>
              </a:rPr>
              <a:t>Computed from time different between two events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613BC76-4024-4D36-1E3F-4D05ED42C569}"/>
              </a:ext>
            </a:extLst>
          </p:cNvPr>
          <p:cNvSpPr/>
          <p:nvPr/>
        </p:nvSpPr>
        <p:spPr>
          <a:xfrm>
            <a:off x="800194" y="6617256"/>
            <a:ext cx="4062510" cy="30029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Montserrat"/>
              </a:rPr>
              <a:t>Two events that occurred within the pre-defined clustering time.</a:t>
            </a:r>
            <a:r>
              <a:rPr lang="en-US" sz="2400" b="1" dirty="0">
                <a:solidFill>
                  <a:srgbClr val="000000"/>
                </a:solidFill>
                <a:latin typeface="Montserrat"/>
              </a:rPr>
              <a:t> </a:t>
            </a:r>
          </a:p>
          <a:p>
            <a:pPr algn="ctr"/>
            <a:r>
              <a:rPr lang="en-US" sz="2400" b="1" dirty="0">
                <a:solidFill>
                  <a:srgbClr val="000000"/>
                </a:solidFill>
                <a:latin typeface="Montserrat"/>
              </a:rPr>
              <a:t>Total energy =[E_</a:t>
            </a:r>
            <a:r>
              <a:rPr lang="en-US" sz="2400" b="1" dirty="0">
                <a:solidFill>
                  <a:srgbClr val="000000"/>
                </a:solidFill>
                <a:latin typeface="Montserrat"/>
                <a:sym typeface="Symbol" panose="05050102010706020507" pitchFamily="18" charset="2"/>
              </a:rPr>
              <a:t> ± </a:t>
            </a:r>
            <a:r>
              <a:rPr lang="en-US" sz="2400" b="1" i="1" dirty="0">
                <a:solidFill>
                  <a:srgbClr val="000000"/>
                </a:solidFill>
                <a:latin typeface="Montserrat"/>
                <a:sym typeface="Symbol" panose="05050102010706020507" pitchFamily="18" charset="2"/>
              </a:rPr>
              <a:t></a:t>
            </a:r>
            <a:r>
              <a:rPr lang="en-US" sz="2400" b="1" dirty="0">
                <a:solidFill>
                  <a:srgbClr val="000000"/>
                </a:solidFill>
                <a:latin typeface="Montserrat"/>
              </a:rPr>
              <a:t>]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FDFBC85-A877-4359-0AB7-8EE4126118BF}"/>
              </a:ext>
            </a:extLst>
          </p:cNvPr>
          <p:cNvSpPr/>
          <p:nvPr/>
        </p:nvSpPr>
        <p:spPr>
          <a:xfrm>
            <a:off x="5443041" y="6617256"/>
            <a:ext cx="4158159" cy="30029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Montserrat"/>
              </a:rPr>
              <a:t>Energy cuts:</a:t>
            </a:r>
          </a:p>
          <a:p>
            <a:pPr algn="ctr"/>
            <a:r>
              <a:rPr lang="en-US" sz="2400" b="1" dirty="0" err="1">
                <a:solidFill>
                  <a:srgbClr val="000000"/>
                </a:solidFill>
                <a:latin typeface="Montserrat"/>
              </a:rPr>
              <a:t>E_recoiled</a:t>
            </a:r>
            <a:r>
              <a:rPr lang="en-US" sz="2400" b="1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Montserrat"/>
                <a:sym typeface="Symbol" panose="05050102010706020507" pitchFamily="18" charset="2"/>
              </a:rPr>
              <a:t> [EXRF ± </a:t>
            </a:r>
            <a:r>
              <a:rPr lang="en-US" sz="2400" b="1" i="1" dirty="0">
                <a:solidFill>
                  <a:srgbClr val="000000"/>
                </a:solidFill>
                <a:latin typeface="Montserrat"/>
                <a:sym typeface="Symbol" panose="05050102010706020507" pitchFamily="18" charset="2"/>
              </a:rPr>
              <a:t> </a:t>
            </a:r>
            <a:r>
              <a:rPr lang="en-US" sz="2400" b="1" dirty="0">
                <a:solidFill>
                  <a:srgbClr val="000000"/>
                </a:solidFill>
                <a:latin typeface="Montserrat"/>
                <a:sym typeface="Symbol" panose="05050102010706020507" pitchFamily="18" charset="2"/>
              </a:rPr>
              <a:t>]</a:t>
            </a:r>
          </a:p>
          <a:p>
            <a:pPr algn="ctr"/>
            <a:endParaRPr lang="en-US" sz="2400" b="1" dirty="0">
              <a:solidFill>
                <a:srgbClr val="000000"/>
              </a:solidFill>
              <a:latin typeface="Montserrat"/>
              <a:sym typeface="Symbol" panose="05050102010706020507" pitchFamily="18" charset="2"/>
            </a:endParaRPr>
          </a:p>
          <a:p>
            <a:pPr algn="ctr"/>
            <a:r>
              <a:rPr lang="en-US" sz="2400" b="1" dirty="0">
                <a:solidFill>
                  <a:srgbClr val="000000"/>
                </a:solidFill>
                <a:latin typeface="Montserrat"/>
                <a:sym typeface="Symbol" panose="05050102010706020507" pitchFamily="18" charset="2"/>
              </a:rPr>
              <a:t>3D pixel separation</a:t>
            </a:r>
            <a:endParaRPr lang="en-US" sz="2400" dirty="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1F7375F-3E31-3695-A1E4-04C2FEAF5C52}"/>
              </a:ext>
            </a:extLst>
          </p:cNvPr>
          <p:cNvSpPr/>
          <p:nvPr/>
        </p:nvSpPr>
        <p:spPr>
          <a:xfrm>
            <a:off x="14075763" y="6695205"/>
            <a:ext cx="3276600" cy="286552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Montserrat"/>
              </a:rPr>
              <a:t>Event due to recoiled electrons must be on the top.</a:t>
            </a:r>
            <a:endParaRPr lang="en-US" sz="2400" dirty="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29" name="TextBox 17">
            <a:extLst>
              <a:ext uri="{FF2B5EF4-FFF2-40B4-BE49-F238E27FC236}">
                <a16:creationId xmlns:a16="http://schemas.microsoft.com/office/drawing/2014/main" id="{FF889127-18D8-1555-68A0-463BE6AF01A7}"/>
              </a:ext>
            </a:extLst>
          </p:cNvPr>
          <p:cNvSpPr txBox="1"/>
          <p:nvPr/>
        </p:nvSpPr>
        <p:spPr>
          <a:xfrm>
            <a:off x="14097000" y="4295793"/>
            <a:ext cx="3044403" cy="11950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15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Montserrat"/>
              </a:rPr>
              <a:t>Scattering Angle that</a:t>
            </a:r>
          </a:p>
          <a:p>
            <a:pPr marL="0" lvl="0" indent="0" algn="ctr">
              <a:lnSpc>
                <a:spcPts val="315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Montserrat"/>
              </a:rPr>
              <a:t>Produced conic surface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076170" y="2019300"/>
            <a:ext cx="8915400" cy="20894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lvl="0" indent="-457200" algn="l">
              <a:lnSpc>
                <a:spcPts val="4199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sz="2799" dirty="0">
                <a:solidFill>
                  <a:srgbClr val="000000"/>
                </a:solidFill>
                <a:latin typeface="Montserrat Classic"/>
              </a:rPr>
              <a:t>D. </a:t>
            </a:r>
            <a:r>
              <a:rPr lang="en-US" sz="2799" dirty="0" err="1">
                <a:solidFill>
                  <a:srgbClr val="000000"/>
                </a:solidFill>
                <a:latin typeface="Montserrat Classic"/>
              </a:rPr>
              <a:t>Turecek</a:t>
            </a:r>
            <a:r>
              <a:rPr lang="en-US" sz="2799" dirty="0">
                <a:solidFill>
                  <a:srgbClr val="000000"/>
                </a:solidFill>
                <a:latin typeface="Montserrat Classic"/>
              </a:rPr>
              <a:t> et. Al., (JINST 2020)  demonstrates SLCC on</a:t>
            </a:r>
            <a:r>
              <a:rPr lang="en-US" sz="2799" b="1" dirty="0">
                <a:solidFill>
                  <a:srgbClr val="000000"/>
                </a:solidFill>
                <a:latin typeface="Montserrat Classic"/>
              </a:rPr>
              <a:t> 2 mm thick </a:t>
            </a:r>
            <a:r>
              <a:rPr lang="en-US" sz="2799" b="1" dirty="0" err="1">
                <a:solidFill>
                  <a:srgbClr val="000000"/>
                </a:solidFill>
                <a:latin typeface="Montserrat Classic"/>
              </a:rPr>
              <a:t>CdTe</a:t>
            </a:r>
            <a:r>
              <a:rPr lang="en-US" sz="2799" b="1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2799" dirty="0">
                <a:solidFill>
                  <a:srgbClr val="000000"/>
                </a:solidFill>
                <a:latin typeface="Montserrat Classic"/>
              </a:rPr>
              <a:t>with </a:t>
            </a:r>
            <a:r>
              <a:rPr lang="en-US" sz="2799" baseline="30000" dirty="0">
                <a:solidFill>
                  <a:srgbClr val="000000"/>
                </a:solidFill>
                <a:latin typeface="Montserrat Classic"/>
              </a:rPr>
              <a:t>131</a:t>
            </a:r>
            <a:r>
              <a:rPr lang="en-US" sz="2799" dirty="0">
                <a:solidFill>
                  <a:srgbClr val="000000"/>
                </a:solidFill>
                <a:latin typeface="Montserrat Classic"/>
              </a:rPr>
              <a:t>I (364 keV), </a:t>
            </a:r>
            <a:r>
              <a:rPr lang="en-US" sz="2799" baseline="30000" dirty="0">
                <a:solidFill>
                  <a:srgbClr val="000000"/>
                </a:solidFill>
                <a:latin typeface="Montserrat Classic"/>
              </a:rPr>
              <a:t>22</a:t>
            </a:r>
            <a:r>
              <a:rPr lang="en-US" sz="2799" dirty="0">
                <a:solidFill>
                  <a:srgbClr val="000000"/>
                </a:solidFill>
                <a:latin typeface="Montserrat Classic"/>
              </a:rPr>
              <a:t>Na (511 keV) &amp; </a:t>
            </a:r>
            <a:r>
              <a:rPr lang="en-US" sz="2799" baseline="30000" dirty="0">
                <a:solidFill>
                  <a:srgbClr val="000000"/>
                </a:solidFill>
                <a:latin typeface="Montserrat Classic"/>
              </a:rPr>
              <a:t>137</a:t>
            </a:r>
            <a:r>
              <a:rPr lang="en-US" sz="2799" dirty="0">
                <a:solidFill>
                  <a:srgbClr val="000000"/>
                </a:solidFill>
                <a:latin typeface="Montserrat Classic"/>
              </a:rPr>
              <a:t>Cs (662 keV)</a:t>
            </a:r>
          </a:p>
          <a:p>
            <a:pPr marL="457200" lvl="0" indent="-457200" algn="l">
              <a:lnSpc>
                <a:spcPts val="4199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sz="2799" dirty="0">
                <a:solidFill>
                  <a:srgbClr val="000000"/>
                </a:solidFill>
                <a:latin typeface="Montserrat Classic"/>
              </a:rPr>
              <a:t>Tc-99m (140 keV) on thinner </a:t>
            </a:r>
            <a:r>
              <a:rPr lang="en-US" sz="2799" dirty="0" err="1">
                <a:solidFill>
                  <a:srgbClr val="000000"/>
                </a:solidFill>
                <a:latin typeface="Montserrat Classic"/>
              </a:rPr>
              <a:t>CdTe</a:t>
            </a:r>
            <a:r>
              <a:rPr lang="en-US" sz="2799" dirty="0">
                <a:solidFill>
                  <a:srgbClr val="000000"/>
                </a:solidFill>
                <a:latin typeface="Montserrat Classic"/>
              </a:rPr>
              <a:t> sensor?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43603" y="495300"/>
            <a:ext cx="6118937" cy="1038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080"/>
              </a:lnSpc>
            </a:pPr>
            <a:r>
              <a:rPr lang="en-US" sz="8000" dirty="0">
                <a:solidFill>
                  <a:srgbClr val="000000"/>
                </a:solidFill>
                <a:latin typeface="Bebas Neue Bold"/>
              </a:rPr>
              <a:t>Proof of concept</a:t>
            </a:r>
          </a:p>
        </p:txBody>
      </p:sp>
      <p:pic>
        <p:nvPicPr>
          <p:cNvPr id="1026" name="Picture 2" descr="I love philosophical cartoons like this one | Perpetual Learner">
            <a:extLst>
              <a:ext uri="{FF2B5EF4-FFF2-40B4-BE49-F238E27FC236}">
                <a16:creationId xmlns:a16="http://schemas.microsoft.com/office/drawing/2014/main" id="{C97FE163-77C6-F977-2A00-09C35F356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7865" y="35642"/>
            <a:ext cx="4275387" cy="327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diagram of a normal distribution&#10;&#10;Description automatically generated">
            <a:extLst>
              <a:ext uri="{FF2B5EF4-FFF2-40B4-BE49-F238E27FC236}">
                <a16:creationId xmlns:a16="http://schemas.microsoft.com/office/drawing/2014/main" id="{E47CE4BB-6FF9-F2D1-DB9C-B3F831B9BD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809746"/>
            <a:ext cx="7632047" cy="4985641"/>
          </a:xfrm>
          <a:prstGeom prst="rect">
            <a:avLst/>
          </a:prstGeom>
        </p:spPr>
      </p:pic>
      <p:pic>
        <p:nvPicPr>
          <p:cNvPr id="7" name="Picture 6" descr="A graph of a graph of a solar energy&#10;&#10;Description automatically generated with medium confidence">
            <a:extLst>
              <a:ext uri="{FF2B5EF4-FFF2-40B4-BE49-F238E27FC236}">
                <a16:creationId xmlns:a16="http://schemas.microsoft.com/office/drawing/2014/main" id="{422FB2A9-E11D-307C-FD1D-BD6548C30E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3589782"/>
            <a:ext cx="7848600" cy="6205605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77F1E48-1B7D-EC86-C222-8F0E18D009BD}"/>
              </a:ext>
            </a:extLst>
          </p:cNvPr>
          <p:cNvCxnSpPr/>
          <p:nvPr/>
        </p:nvCxnSpPr>
        <p:spPr>
          <a:xfrm>
            <a:off x="1443603" y="7505700"/>
            <a:ext cx="6938397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752FDA8-00DC-E269-B2F5-7B11B181513B}"/>
              </a:ext>
            </a:extLst>
          </p:cNvPr>
          <p:cNvCxnSpPr>
            <a:cxnSpLocks/>
          </p:cNvCxnSpPr>
          <p:nvPr/>
        </p:nvCxnSpPr>
        <p:spPr>
          <a:xfrm flipV="1">
            <a:off x="3200400" y="5791200"/>
            <a:ext cx="0" cy="32766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89FFF7A-1C19-C3E9-FFCA-811EE2A8789F}"/>
              </a:ext>
            </a:extLst>
          </p:cNvPr>
          <p:cNvSpPr txBox="1"/>
          <p:nvPr/>
        </p:nvSpPr>
        <p:spPr>
          <a:xfrm>
            <a:off x="8382000" y="7137112"/>
            <a:ext cx="1371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Montserrat Classic"/>
              </a:rPr>
              <a:t>Z</a:t>
            </a:r>
            <a:r>
              <a:rPr lang="en-US" sz="3200" dirty="0">
                <a:solidFill>
                  <a:srgbClr val="000000"/>
                </a:solidFill>
                <a:latin typeface="Montserrat Classic"/>
                <a:sym typeface="Symbol" panose="05050102010706020507" pitchFamily="18" charset="2"/>
              </a:rPr>
              <a:t></a:t>
            </a:r>
            <a:r>
              <a:rPr lang="en-US" sz="3200" dirty="0">
                <a:solidFill>
                  <a:srgbClr val="000000"/>
                </a:solidFill>
                <a:latin typeface="Montserrat Classic"/>
              </a:rPr>
              <a:t>48</a:t>
            </a:r>
            <a:endParaRPr lang="en-GB" sz="3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B4BAD1-F2A9-F2AB-272B-E06BF515D367}"/>
              </a:ext>
            </a:extLst>
          </p:cNvPr>
          <p:cNvSpPr txBox="1"/>
          <p:nvPr/>
        </p:nvSpPr>
        <p:spPr>
          <a:xfrm>
            <a:off x="2248259" y="5242461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Montserrat Classic"/>
              </a:rPr>
              <a:t>E </a:t>
            </a:r>
            <a:r>
              <a:rPr lang="en-US" sz="3200" dirty="0">
                <a:solidFill>
                  <a:srgbClr val="000000"/>
                </a:solidFill>
                <a:latin typeface="Montserrat Classic"/>
                <a:sym typeface="Symbol" panose="05050102010706020507" pitchFamily="18" charset="2"/>
              </a:rPr>
              <a:t> </a:t>
            </a:r>
            <a:r>
              <a:rPr lang="en-US" sz="3200" dirty="0">
                <a:solidFill>
                  <a:srgbClr val="000000"/>
                </a:solidFill>
                <a:latin typeface="Montserrat Classic"/>
              </a:rPr>
              <a:t>140 keV</a:t>
            </a:r>
            <a:endParaRPr lang="en-GB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769374" y="1657032"/>
            <a:ext cx="12039600" cy="37052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lvl="0" indent="-457200" algn="l">
              <a:lnSpc>
                <a:spcPts val="4199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sz="2799" b="1" dirty="0">
                <a:solidFill>
                  <a:srgbClr val="000000"/>
                </a:solidFill>
                <a:latin typeface="Montserrat Classic"/>
              </a:rPr>
              <a:t>Institute of Experimental &amp; Applied Physics (IAEP) , CTU of Prague.</a:t>
            </a:r>
          </a:p>
          <a:p>
            <a:pPr marL="457200" lvl="0" indent="-457200" algn="l">
              <a:lnSpc>
                <a:spcPts val="4199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sz="2799" b="1" dirty="0">
                <a:solidFill>
                  <a:srgbClr val="000000"/>
                </a:solidFill>
                <a:latin typeface="Montserrat Classic"/>
              </a:rPr>
              <a:t>Detectors:   </a:t>
            </a:r>
            <a:r>
              <a:rPr lang="en-US" sz="2799" dirty="0">
                <a:solidFill>
                  <a:srgbClr val="000000"/>
                </a:solidFill>
                <a:latin typeface="Montserrat Classic"/>
              </a:rPr>
              <a:t>1 mm thick, 55 </a:t>
            </a:r>
            <a:r>
              <a:rPr lang="en-US" sz="2799" dirty="0">
                <a:solidFill>
                  <a:srgbClr val="000000"/>
                </a:solidFill>
                <a:latin typeface="Montserrat Classic"/>
                <a:sym typeface="Symbol" panose="05050102010706020507" pitchFamily="18" charset="2"/>
              </a:rPr>
              <a:t>m-pitch, 256 x 256 </a:t>
            </a:r>
            <a:r>
              <a:rPr lang="en-US" sz="2799" dirty="0" err="1">
                <a:solidFill>
                  <a:srgbClr val="000000"/>
                </a:solidFill>
                <a:latin typeface="Montserrat Classic"/>
                <a:sym typeface="Symbol" panose="05050102010706020507" pitchFamily="18" charset="2"/>
              </a:rPr>
              <a:t>CdTe</a:t>
            </a:r>
            <a:r>
              <a:rPr lang="en-US" sz="2799" dirty="0">
                <a:solidFill>
                  <a:srgbClr val="000000"/>
                </a:solidFill>
                <a:latin typeface="Montserrat Classic"/>
                <a:sym typeface="Symbol" panose="05050102010706020507" pitchFamily="18" charset="2"/>
              </a:rPr>
              <a:t> sensors + Timepix3 readout ASIC, </a:t>
            </a:r>
            <a:r>
              <a:rPr lang="en-US" sz="2799" dirty="0" err="1">
                <a:solidFill>
                  <a:srgbClr val="000000"/>
                </a:solidFill>
                <a:latin typeface="Montserrat Classic"/>
                <a:sym typeface="Symbol" panose="05050102010706020507" pitchFamily="18" charset="2"/>
              </a:rPr>
              <a:t>V</a:t>
            </a:r>
            <a:r>
              <a:rPr lang="en-US" sz="2799" baseline="-25000" dirty="0" err="1">
                <a:solidFill>
                  <a:srgbClr val="000000"/>
                </a:solidFill>
                <a:latin typeface="Montserrat Classic"/>
                <a:sym typeface="Symbol" panose="05050102010706020507" pitchFamily="18" charset="2"/>
              </a:rPr>
              <a:t>bias</a:t>
            </a:r>
            <a:r>
              <a:rPr lang="en-US" sz="2799" dirty="0">
                <a:solidFill>
                  <a:srgbClr val="000000"/>
                </a:solidFill>
                <a:latin typeface="Montserrat Classic"/>
                <a:sym typeface="Symbol" panose="05050102010706020507" pitchFamily="18" charset="2"/>
              </a:rPr>
              <a:t> = - 300 V.</a:t>
            </a:r>
          </a:p>
          <a:p>
            <a:pPr marL="457200" lvl="0" indent="-457200" algn="l">
              <a:lnSpc>
                <a:spcPts val="4199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sz="2799" dirty="0">
                <a:solidFill>
                  <a:srgbClr val="000000"/>
                </a:solidFill>
                <a:latin typeface="Montserrat Classic"/>
                <a:sym typeface="Symbol" panose="05050102010706020507" pitchFamily="18" charset="2"/>
              </a:rPr>
              <a:t>Photon source:  1 MBq, </a:t>
            </a:r>
            <a:r>
              <a:rPr lang="en-US" sz="2799" baseline="30000" dirty="0">
                <a:solidFill>
                  <a:srgbClr val="000000"/>
                </a:solidFill>
                <a:latin typeface="Montserrat Classic"/>
                <a:sym typeface="Symbol" panose="05050102010706020507" pitchFamily="18" charset="2"/>
              </a:rPr>
              <a:t>57</a:t>
            </a:r>
            <a:r>
              <a:rPr lang="en-US" sz="2799" dirty="0">
                <a:solidFill>
                  <a:srgbClr val="000000"/>
                </a:solidFill>
                <a:latin typeface="Montserrat Classic"/>
                <a:sym typeface="Symbol" panose="05050102010706020507" pitchFamily="18" charset="2"/>
              </a:rPr>
              <a:t>Co (122 keV).</a:t>
            </a:r>
          </a:p>
          <a:p>
            <a:pPr marL="457200" lvl="0" indent="-457200" algn="l">
              <a:lnSpc>
                <a:spcPts val="4199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sz="2799" dirty="0" err="1">
                <a:solidFill>
                  <a:srgbClr val="000000"/>
                </a:solidFill>
                <a:latin typeface="Montserrat Classic"/>
                <a:sym typeface="Symbol" panose="05050102010706020507" pitchFamily="18" charset="2"/>
              </a:rPr>
              <a:t>Acq</a:t>
            </a:r>
            <a:r>
              <a:rPr lang="en-US" sz="2799" dirty="0">
                <a:solidFill>
                  <a:srgbClr val="000000"/>
                </a:solidFill>
                <a:latin typeface="Montserrat Classic"/>
                <a:sym typeface="Symbol" panose="05050102010706020507" pitchFamily="18" charset="2"/>
              </a:rPr>
              <a:t>. time: 3600 s &amp; 1800 s (data-driven </a:t>
            </a:r>
            <a:r>
              <a:rPr lang="en-US" sz="2799" dirty="0" err="1">
                <a:solidFill>
                  <a:srgbClr val="000000"/>
                </a:solidFill>
                <a:latin typeface="Montserrat Classic"/>
                <a:sym typeface="Symbol" panose="05050102010706020507" pitchFamily="18" charset="2"/>
              </a:rPr>
              <a:t>ToT</a:t>
            </a:r>
            <a:r>
              <a:rPr lang="en-US" sz="2799" dirty="0">
                <a:solidFill>
                  <a:srgbClr val="000000"/>
                </a:solidFill>
                <a:latin typeface="Montserrat Classic"/>
                <a:sym typeface="Symbol" panose="05050102010706020507" pitchFamily="18" charset="2"/>
              </a:rPr>
              <a:t> + </a:t>
            </a:r>
            <a:r>
              <a:rPr lang="en-US" sz="2799" dirty="0" err="1">
                <a:solidFill>
                  <a:srgbClr val="000000"/>
                </a:solidFill>
                <a:latin typeface="Montserrat Classic"/>
                <a:sym typeface="Symbol" panose="05050102010706020507" pitchFamily="18" charset="2"/>
              </a:rPr>
              <a:t>ToA</a:t>
            </a:r>
            <a:r>
              <a:rPr lang="en-US" sz="2799" dirty="0">
                <a:solidFill>
                  <a:srgbClr val="000000"/>
                </a:solidFill>
                <a:latin typeface="Montserrat Classic"/>
                <a:sym typeface="Symbol" panose="05050102010706020507" pitchFamily="18" charset="2"/>
              </a:rPr>
              <a:t> mode).</a:t>
            </a:r>
          </a:p>
          <a:p>
            <a:pPr marL="457200" lvl="0" indent="-457200" algn="l">
              <a:lnSpc>
                <a:spcPts val="4199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sz="2799" dirty="0">
                <a:solidFill>
                  <a:srgbClr val="000000"/>
                </a:solidFill>
                <a:latin typeface="Montserrat Classic"/>
                <a:sym typeface="Symbol" panose="05050102010706020507" pitchFamily="18" charset="2"/>
              </a:rPr>
              <a:t>DAQ : Katherine readout &amp; </a:t>
            </a:r>
            <a:r>
              <a:rPr lang="en-US" sz="2799" dirty="0" err="1">
                <a:solidFill>
                  <a:srgbClr val="000000"/>
                </a:solidFill>
                <a:latin typeface="Montserrat Classic"/>
                <a:sym typeface="Symbol" panose="05050102010706020507" pitchFamily="18" charset="2"/>
              </a:rPr>
              <a:t>Burdamann</a:t>
            </a:r>
            <a:r>
              <a:rPr lang="en-US" sz="2799" dirty="0">
                <a:solidFill>
                  <a:srgbClr val="000000"/>
                </a:solidFill>
                <a:latin typeface="Montserrat Classic"/>
                <a:sym typeface="Symbol" panose="05050102010706020507" pitchFamily="18" charset="2"/>
              </a:rPr>
              <a:t> software.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43603" y="495300"/>
            <a:ext cx="6118937" cy="1038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080"/>
              </a:lnSpc>
            </a:pPr>
            <a:r>
              <a:rPr lang="en-US" sz="8000" dirty="0">
                <a:solidFill>
                  <a:srgbClr val="000000"/>
                </a:solidFill>
                <a:latin typeface="Bebas Neue Bold"/>
              </a:rPr>
              <a:t>Experiment setup</a:t>
            </a:r>
          </a:p>
        </p:txBody>
      </p:sp>
      <p:pic>
        <p:nvPicPr>
          <p:cNvPr id="4102" name="Picture 6" descr="Experiment Cartoons and Comics - funny pictures from CartoonStock">
            <a:extLst>
              <a:ext uri="{FF2B5EF4-FFF2-40B4-BE49-F238E27FC236}">
                <a16:creationId xmlns:a16="http://schemas.microsoft.com/office/drawing/2014/main" id="{38352670-43EB-F8F9-9CE5-DAD69BE06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1165" y="111633"/>
            <a:ext cx="2476500" cy="305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6B8D01-9AA4-1540-014C-79F84352F0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710" y="5909064"/>
            <a:ext cx="3710940" cy="31318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6C42E3-1523-5AFC-A7DB-D393E9FB08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63615" y="6692140"/>
            <a:ext cx="3741420" cy="31623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320F5A3-7C21-3773-0C7B-F4515BC8D856}"/>
              </a:ext>
            </a:extLst>
          </p:cNvPr>
          <p:cNvSpPr/>
          <p:nvPr/>
        </p:nvSpPr>
        <p:spPr>
          <a:xfrm>
            <a:off x="6629400" y="8736084"/>
            <a:ext cx="2286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404B84-7061-CF14-BD53-DC7E96995685}"/>
              </a:ext>
            </a:extLst>
          </p:cNvPr>
          <p:cNvSpPr txBox="1"/>
          <p:nvPr/>
        </p:nvSpPr>
        <p:spPr>
          <a:xfrm>
            <a:off x="3065453" y="9601200"/>
            <a:ext cx="6324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Montserrat Classic"/>
                <a:sym typeface="Symbol" panose="05050102010706020507" pitchFamily="18" charset="2"/>
              </a:rPr>
              <a:t>Hybrid pixel detectors (</a:t>
            </a:r>
            <a:r>
              <a:rPr lang="en-US" sz="2400" dirty="0" err="1">
                <a:solidFill>
                  <a:srgbClr val="000000"/>
                </a:solidFill>
                <a:latin typeface="Montserrat Classic"/>
                <a:sym typeface="Symbol" panose="05050102010706020507" pitchFamily="18" charset="2"/>
              </a:rPr>
              <a:t>CdTe</a:t>
            </a:r>
            <a:r>
              <a:rPr lang="en-US" sz="2400" dirty="0">
                <a:solidFill>
                  <a:srgbClr val="000000"/>
                </a:solidFill>
                <a:latin typeface="Montserrat Classic"/>
                <a:sym typeface="Symbol" panose="05050102010706020507" pitchFamily="18" charset="2"/>
              </a:rPr>
              <a:t> + Timepix3)</a:t>
            </a:r>
            <a:endParaRPr lang="en-GB" sz="240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9D7EC31-2086-8925-DBA4-53FDF4444A9D}"/>
              </a:ext>
            </a:extLst>
          </p:cNvPr>
          <p:cNvCxnSpPr>
            <a:cxnSpLocks/>
          </p:cNvCxnSpPr>
          <p:nvPr/>
        </p:nvCxnSpPr>
        <p:spPr>
          <a:xfrm flipH="1" flipV="1">
            <a:off x="1828800" y="7474974"/>
            <a:ext cx="3886200" cy="212622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7CB0738-872D-8E0A-21BA-C382CF831BA0}"/>
              </a:ext>
            </a:extLst>
          </p:cNvPr>
          <p:cNvCxnSpPr>
            <a:cxnSpLocks/>
          </p:cNvCxnSpPr>
          <p:nvPr/>
        </p:nvCxnSpPr>
        <p:spPr>
          <a:xfrm flipV="1">
            <a:off x="5715000" y="8888484"/>
            <a:ext cx="1436677" cy="71791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BA2D642B-8390-9BB5-3DD9-90490365B205}"/>
              </a:ext>
            </a:extLst>
          </p:cNvPr>
          <p:cNvSpPr/>
          <p:nvPr/>
        </p:nvSpPr>
        <p:spPr>
          <a:xfrm>
            <a:off x="11018829" y="6620714"/>
            <a:ext cx="609599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1E101CF-D286-310F-1E70-1F1EE2CEBF61}"/>
              </a:ext>
            </a:extLst>
          </p:cNvPr>
          <p:cNvCxnSpPr/>
          <p:nvPr/>
        </p:nvCxnSpPr>
        <p:spPr>
          <a:xfrm>
            <a:off x="9144000" y="8888484"/>
            <a:ext cx="1989128" cy="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28D2154-1E04-7290-B2D7-6AB1850A28AA}"/>
              </a:ext>
            </a:extLst>
          </p:cNvPr>
          <p:cNvSpPr txBox="1"/>
          <p:nvPr/>
        </p:nvSpPr>
        <p:spPr>
          <a:xfrm>
            <a:off x="9636473" y="9080664"/>
            <a:ext cx="1436677" cy="461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Montserrat Classic"/>
                <a:sym typeface="Symbol" panose="05050102010706020507" pitchFamily="18" charset="2"/>
              </a:rPr>
              <a:t>50 mm</a:t>
            </a:r>
            <a:endParaRPr lang="en-GB" sz="2400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6DE08EA-EF39-5C6D-741D-37D0011AE29B}"/>
              </a:ext>
            </a:extLst>
          </p:cNvPr>
          <p:cNvCxnSpPr>
            <a:cxnSpLocks/>
          </p:cNvCxnSpPr>
          <p:nvPr/>
        </p:nvCxnSpPr>
        <p:spPr>
          <a:xfrm>
            <a:off x="11133128" y="7124700"/>
            <a:ext cx="0" cy="1763784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E0164C0-A012-2CD4-2AE6-39469B649AEE}"/>
              </a:ext>
            </a:extLst>
          </p:cNvPr>
          <p:cNvSpPr txBox="1"/>
          <p:nvPr/>
        </p:nvSpPr>
        <p:spPr>
          <a:xfrm>
            <a:off x="11310139" y="7664819"/>
            <a:ext cx="20407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Montserrat Classic"/>
                <a:sym typeface="Symbol" panose="05050102010706020507" pitchFamily="18" charset="2"/>
              </a:rPr>
              <a:t>Z</a:t>
            </a:r>
            <a:r>
              <a:rPr lang="en-US" sz="2400" baseline="-25000" dirty="0">
                <a:solidFill>
                  <a:srgbClr val="000000"/>
                </a:solidFill>
                <a:latin typeface="Montserrat Classic"/>
                <a:sym typeface="Symbol" panose="05050102010706020507" pitchFamily="18" charset="2"/>
              </a:rPr>
              <a:t>L</a:t>
            </a:r>
            <a:r>
              <a:rPr lang="en-US" sz="2400" dirty="0">
                <a:solidFill>
                  <a:srgbClr val="000000"/>
                </a:solidFill>
                <a:latin typeface="Montserrat Classic"/>
                <a:sym typeface="Symbol" panose="05050102010706020507" pitchFamily="18" charset="2"/>
              </a:rPr>
              <a:t> 60 mm</a:t>
            </a:r>
            <a:endParaRPr lang="en-GB" sz="2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97CC14A-4DE5-D1D0-1C64-533698D16E67}"/>
              </a:ext>
            </a:extLst>
          </p:cNvPr>
          <p:cNvSpPr txBox="1"/>
          <p:nvPr/>
        </p:nvSpPr>
        <p:spPr>
          <a:xfrm>
            <a:off x="10814839" y="5994401"/>
            <a:ext cx="990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aseline="30000" dirty="0">
                <a:solidFill>
                  <a:srgbClr val="000000"/>
                </a:solidFill>
                <a:latin typeface="Montserrat Classic"/>
                <a:sym typeface="Symbol" panose="05050102010706020507" pitchFamily="18" charset="2"/>
              </a:rPr>
              <a:t>57</a:t>
            </a:r>
            <a:r>
              <a:rPr lang="en-US" sz="2400" dirty="0">
                <a:solidFill>
                  <a:srgbClr val="000000"/>
                </a:solidFill>
                <a:latin typeface="Montserrat Classic"/>
                <a:sym typeface="Symbol" panose="05050102010706020507" pitchFamily="18" charset="2"/>
              </a:rPr>
              <a:t>Co</a:t>
            </a:r>
            <a:endParaRPr lang="en-GB" sz="2400" dirty="0"/>
          </a:p>
        </p:txBody>
      </p:sp>
      <p:sp>
        <p:nvSpPr>
          <p:cNvPr id="2" name="Freeform 9">
            <a:extLst>
              <a:ext uri="{FF2B5EF4-FFF2-40B4-BE49-F238E27FC236}">
                <a16:creationId xmlns:a16="http://schemas.microsoft.com/office/drawing/2014/main" id="{E6E168F2-81BD-E49D-6066-5866B884AB77}"/>
              </a:ext>
            </a:extLst>
          </p:cNvPr>
          <p:cNvSpPr/>
          <p:nvPr/>
        </p:nvSpPr>
        <p:spPr>
          <a:xfrm>
            <a:off x="12801600" y="2992552"/>
            <a:ext cx="5486400" cy="3368036"/>
          </a:xfrm>
          <a:custGeom>
            <a:avLst/>
            <a:gdLst/>
            <a:ahLst/>
            <a:cxnLst/>
            <a:rect l="l" t="t" r="r" b="b"/>
            <a:pathLst>
              <a:path w="5818963" h="3368036">
                <a:moveTo>
                  <a:pt x="0" y="0"/>
                </a:moveTo>
                <a:lnTo>
                  <a:pt x="5818963" y="0"/>
                </a:lnTo>
                <a:lnTo>
                  <a:pt x="5818963" y="3368036"/>
                </a:lnTo>
                <a:lnTo>
                  <a:pt x="0" y="336803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4262" r="-1455" b="-12382"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077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656</Words>
  <Application>Microsoft Office PowerPoint</Application>
  <PresentationFormat>Custom</PresentationFormat>
  <Paragraphs>117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Cambria Math</vt:lpstr>
      <vt:lpstr>Symbol</vt:lpstr>
      <vt:lpstr>Arial</vt:lpstr>
      <vt:lpstr>Calibri</vt:lpstr>
      <vt:lpstr>Bebas Neue Bold</vt:lpstr>
      <vt:lpstr>Montserrat Classic</vt:lpstr>
      <vt:lpstr>Montserrat</vt:lpstr>
      <vt:lpstr>Montserrat Classic 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Minimalist Modern AI Robot Presentation</dc:title>
  <cp:lastModifiedBy>Lojius Bin Lombigit (PGR)</cp:lastModifiedBy>
  <cp:revision>11</cp:revision>
  <dcterms:created xsi:type="dcterms:W3CDTF">2006-08-16T00:00:00Z</dcterms:created>
  <dcterms:modified xsi:type="dcterms:W3CDTF">2023-10-10T14:54:26Z</dcterms:modified>
  <dc:identifier>DAFvhRSM1Zs</dc:identifier>
</cp:coreProperties>
</file>