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47" r:id="rId3"/>
    <p:sldId id="1231" r:id="rId4"/>
    <p:sldId id="476" r:id="rId5"/>
    <p:sldId id="1236" r:id="rId6"/>
    <p:sldId id="507" r:id="rId7"/>
    <p:sldId id="260" r:id="rId8"/>
    <p:sldId id="1259" r:id="rId9"/>
    <p:sldId id="1229" r:id="rId10"/>
    <p:sldId id="259" r:id="rId11"/>
    <p:sldId id="262" r:id="rId12"/>
    <p:sldId id="1250" r:id="rId13"/>
    <p:sldId id="1252" r:id="rId14"/>
    <p:sldId id="1260" r:id="rId15"/>
    <p:sldId id="1253" r:id="rId16"/>
    <p:sldId id="1254" r:id="rId17"/>
    <p:sldId id="1255" r:id="rId18"/>
    <p:sldId id="1256" r:id="rId19"/>
    <p:sldId id="1257" r:id="rId20"/>
    <p:sldId id="1258" r:id="rId21"/>
    <p:sldId id="1247" r:id="rId22"/>
    <p:sldId id="529"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 Kwee Wah,Dr" initials="LKW" lastIdx="0" clrIdx="0">
    <p:extLst>
      <p:ext uri="{19B8F6BF-5375-455C-9EA6-DF929625EA0E}">
        <p15:presenceInfo xmlns:p15="http://schemas.microsoft.com/office/powerpoint/2012/main" userId="S-1-5-21-112934633-1812668943-334635053-11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9" autoAdjust="0"/>
    <p:restoredTop sz="94660"/>
  </p:normalViewPr>
  <p:slideViewPr>
    <p:cSldViewPr snapToGrid="0">
      <p:cViewPr varScale="1">
        <p:scale>
          <a:sx n="63" d="100"/>
          <a:sy n="63" d="100"/>
        </p:scale>
        <p:origin x="1372" y="56"/>
      </p:cViewPr>
      <p:guideLst>
        <p:guide orient="horz" pos="2160"/>
        <p:guide pos="2880"/>
      </p:guideLst>
    </p:cSldViewPr>
  </p:slideViewPr>
  <p:notesTextViewPr>
    <p:cViewPr>
      <p:scale>
        <a:sx n="1" d="1"/>
        <a:sy n="1" d="1"/>
      </p:scale>
      <p:origin x="0" y="0"/>
    </p:cViewPr>
  </p:notesTextViewPr>
  <p:sorterViewPr>
    <p:cViewPr>
      <p:scale>
        <a:sx n="100" d="100"/>
        <a:sy n="100" d="100"/>
      </p:scale>
      <p:origin x="0" y="-57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717EC-5DA6-4578-9522-88F339B71F27}" type="doc">
      <dgm:prSet loTypeId="urn:diagrams.loki3.com/VaryingWidthList" loCatId="list" qsTypeId="urn:microsoft.com/office/officeart/2005/8/quickstyle/simple3" qsCatId="simple" csTypeId="urn:microsoft.com/office/officeart/2005/8/colors/accent1_2" csCatId="accent1" phldr="1"/>
      <dgm:spPr/>
    </dgm:pt>
    <dgm:pt modelId="{C8DF7166-08E8-4D41-B2DF-18D10CDE9AEB}">
      <dgm:prSet phldrT="[Text]" custT="1"/>
      <dgm:spPr/>
      <dgm:t>
        <a:bodyPr/>
        <a:lstStyle/>
        <a:p>
          <a:r>
            <a:rPr lang="en-MY" sz="2000"/>
            <a:t>Define the initial ditsribtuiton and parameters of the particles</a:t>
          </a:r>
        </a:p>
      </dgm:t>
    </dgm:pt>
    <dgm:pt modelId="{F7D0B9A3-0ABB-4F62-AC32-5ABD30A879FC}" type="parTrans" cxnId="{1CBEC23D-061C-40CE-BCF5-C8F6AC6BB0D7}">
      <dgm:prSet/>
      <dgm:spPr/>
      <dgm:t>
        <a:bodyPr/>
        <a:lstStyle/>
        <a:p>
          <a:endParaRPr lang="en-MY" sz="2000"/>
        </a:p>
      </dgm:t>
    </dgm:pt>
    <dgm:pt modelId="{BA084394-78A8-487B-9722-6394E2A61804}" type="sibTrans" cxnId="{1CBEC23D-061C-40CE-BCF5-C8F6AC6BB0D7}">
      <dgm:prSet/>
      <dgm:spPr/>
      <dgm:t>
        <a:bodyPr/>
        <a:lstStyle/>
        <a:p>
          <a:endParaRPr lang="en-MY" sz="2000"/>
        </a:p>
      </dgm:t>
    </dgm:pt>
    <dgm:pt modelId="{1A1C42B4-95AC-4914-A0D0-E4203079BD20}">
      <dgm:prSet phldrT="[Text]" custT="1"/>
      <dgm:spPr/>
      <dgm:t>
        <a:bodyPr/>
        <a:lstStyle/>
        <a:p>
          <a:r>
            <a:rPr lang="en-MY" sz="2000"/>
            <a:t>Define the transfer matrices of magnets and perturbation term</a:t>
          </a:r>
        </a:p>
      </dgm:t>
    </dgm:pt>
    <dgm:pt modelId="{5D8D5AE5-B3D1-438A-9044-AD244750B5F1}" type="parTrans" cxnId="{A2DC89E9-EC96-474D-B6F3-8CBB2CE3C73A}">
      <dgm:prSet/>
      <dgm:spPr/>
      <dgm:t>
        <a:bodyPr/>
        <a:lstStyle/>
        <a:p>
          <a:endParaRPr lang="en-MY" sz="2000"/>
        </a:p>
      </dgm:t>
    </dgm:pt>
    <dgm:pt modelId="{16B26FFE-7CB9-4803-B932-AAF0C6876362}" type="sibTrans" cxnId="{A2DC89E9-EC96-474D-B6F3-8CBB2CE3C73A}">
      <dgm:prSet/>
      <dgm:spPr/>
      <dgm:t>
        <a:bodyPr/>
        <a:lstStyle/>
        <a:p>
          <a:endParaRPr lang="en-MY" sz="2000"/>
        </a:p>
      </dgm:t>
    </dgm:pt>
    <dgm:pt modelId="{C1EB5CF9-DCAF-4EF7-8938-E535B9C61C33}">
      <dgm:prSet phldrT="[Text]" custT="1"/>
      <dgm:spPr/>
      <dgm:t>
        <a:bodyPr/>
        <a:lstStyle/>
        <a:p>
          <a:r>
            <a:rPr lang="en-MY" sz="2000"/>
            <a:t>Particles tracking along the ring </a:t>
          </a:r>
        </a:p>
      </dgm:t>
    </dgm:pt>
    <dgm:pt modelId="{1AAF84FD-CBD8-4CCE-B092-4E6D4AE503D6}" type="parTrans" cxnId="{7DC15AFB-D656-4490-906A-2A4C27090178}">
      <dgm:prSet/>
      <dgm:spPr/>
      <dgm:t>
        <a:bodyPr/>
        <a:lstStyle/>
        <a:p>
          <a:endParaRPr lang="en-MY" sz="2000"/>
        </a:p>
      </dgm:t>
    </dgm:pt>
    <dgm:pt modelId="{B9136AC2-84F3-452F-8433-BD9543F2FAEC}" type="sibTrans" cxnId="{7DC15AFB-D656-4490-906A-2A4C27090178}">
      <dgm:prSet/>
      <dgm:spPr/>
      <dgm:t>
        <a:bodyPr/>
        <a:lstStyle/>
        <a:p>
          <a:endParaRPr lang="en-MY" sz="2000"/>
        </a:p>
      </dgm:t>
    </dgm:pt>
    <dgm:pt modelId="{6BAA136C-7B08-423A-A85D-6BDC702E73D0}">
      <dgm:prSet custT="1"/>
      <dgm:spPr/>
      <dgm:t>
        <a:bodyPr/>
        <a:lstStyle/>
        <a:p>
          <a:r>
            <a:rPr lang="en-MY" sz="2000"/>
            <a:t>Phase space plotting of  the particles with seelcted turns and location </a:t>
          </a:r>
        </a:p>
      </dgm:t>
    </dgm:pt>
    <dgm:pt modelId="{B98ED165-BDED-4F67-89FE-1A76AEE6B605}" type="parTrans" cxnId="{38DED783-F754-45FE-95B5-DCB4A86D2E2C}">
      <dgm:prSet/>
      <dgm:spPr/>
      <dgm:t>
        <a:bodyPr/>
        <a:lstStyle/>
        <a:p>
          <a:endParaRPr lang="en-MY" sz="2000"/>
        </a:p>
      </dgm:t>
    </dgm:pt>
    <dgm:pt modelId="{7D017FAE-04D4-466B-A931-7D4576EF2130}" type="sibTrans" cxnId="{38DED783-F754-45FE-95B5-DCB4A86D2E2C}">
      <dgm:prSet/>
      <dgm:spPr/>
      <dgm:t>
        <a:bodyPr/>
        <a:lstStyle/>
        <a:p>
          <a:endParaRPr lang="en-MY" sz="2000"/>
        </a:p>
      </dgm:t>
    </dgm:pt>
    <dgm:pt modelId="{1019D1A2-08E0-41A9-8FC5-B62B211722A9}" type="pres">
      <dgm:prSet presAssocID="{129717EC-5DA6-4578-9522-88F339B71F27}" presName="Name0" presStyleCnt="0">
        <dgm:presLayoutVars>
          <dgm:resizeHandles/>
        </dgm:presLayoutVars>
      </dgm:prSet>
      <dgm:spPr/>
    </dgm:pt>
    <dgm:pt modelId="{75168D7D-18BA-421E-8B7C-789126F1A5C7}" type="pres">
      <dgm:prSet presAssocID="{C8DF7166-08E8-4D41-B2DF-18D10CDE9AEB}" presName="text" presStyleLbl="node1" presStyleIdx="0" presStyleCnt="4" custScaleX="325238" custScaleY="18272">
        <dgm:presLayoutVars>
          <dgm:bulletEnabled val="1"/>
        </dgm:presLayoutVars>
      </dgm:prSet>
      <dgm:spPr/>
    </dgm:pt>
    <dgm:pt modelId="{98E9D224-A764-4009-AA56-4C1EC6B097AB}" type="pres">
      <dgm:prSet presAssocID="{BA084394-78A8-487B-9722-6394E2A61804}" presName="space" presStyleCnt="0"/>
      <dgm:spPr/>
    </dgm:pt>
    <dgm:pt modelId="{2E94218F-3B6A-40F7-B67F-EAEBD4190AE9}" type="pres">
      <dgm:prSet presAssocID="{1A1C42B4-95AC-4914-A0D0-E4203079BD20}" presName="text" presStyleLbl="node1" presStyleIdx="1" presStyleCnt="4" custScaleX="443345" custScaleY="19791">
        <dgm:presLayoutVars>
          <dgm:bulletEnabled val="1"/>
        </dgm:presLayoutVars>
      </dgm:prSet>
      <dgm:spPr/>
    </dgm:pt>
    <dgm:pt modelId="{9CAF1ACB-5C78-4AE3-8130-CA59D2F99EFD}" type="pres">
      <dgm:prSet presAssocID="{16B26FFE-7CB9-4803-B932-AAF0C6876362}" presName="space" presStyleCnt="0"/>
      <dgm:spPr/>
    </dgm:pt>
    <dgm:pt modelId="{0CC1F580-CCE1-44F0-9D23-45D9EE7D986B}" type="pres">
      <dgm:prSet presAssocID="{C1EB5CF9-DCAF-4EF7-8938-E535B9C61C33}" presName="text" presStyleLbl="node1" presStyleIdx="2" presStyleCnt="4" custScaleX="762000" custScaleY="15891">
        <dgm:presLayoutVars>
          <dgm:bulletEnabled val="1"/>
        </dgm:presLayoutVars>
      </dgm:prSet>
      <dgm:spPr/>
    </dgm:pt>
    <dgm:pt modelId="{31304D5A-844F-47BA-B329-7FDACC094E15}" type="pres">
      <dgm:prSet presAssocID="{B9136AC2-84F3-452F-8433-BD9543F2FAEC}" presName="space" presStyleCnt="0"/>
      <dgm:spPr/>
    </dgm:pt>
    <dgm:pt modelId="{C15D596D-8FF3-4ECE-AA42-5AB0E9C43601}" type="pres">
      <dgm:prSet presAssocID="{6BAA136C-7B08-423A-A85D-6BDC702E73D0}" presName="text" presStyleLbl="node1" presStyleIdx="3" presStyleCnt="4" custScaleX="348343" custScaleY="23378">
        <dgm:presLayoutVars>
          <dgm:bulletEnabled val="1"/>
        </dgm:presLayoutVars>
      </dgm:prSet>
      <dgm:spPr/>
    </dgm:pt>
  </dgm:ptLst>
  <dgm:cxnLst>
    <dgm:cxn modelId="{32037A0A-4EB7-466A-A9B2-E3AB1A500A41}" type="presOf" srcId="{6BAA136C-7B08-423A-A85D-6BDC702E73D0}" destId="{C15D596D-8FF3-4ECE-AA42-5AB0E9C43601}" srcOrd="0" destOrd="0" presId="urn:diagrams.loki3.com/VaryingWidthList"/>
    <dgm:cxn modelId="{8A577618-E45F-477B-AFDB-7680FD9B5C57}" type="presOf" srcId="{1A1C42B4-95AC-4914-A0D0-E4203079BD20}" destId="{2E94218F-3B6A-40F7-B67F-EAEBD4190AE9}" srcOrd="0" destOrd="0" presId="urn:diagrams.loki3.com/VaryingWidthList"/>
    <dgm:cxn modelId="{2B25262A-FF28-4C1D-A49E-E1614265ABB7}" type="presOf" srcId="{C8DF7166-08E8-4D41-B2DF-18D10CDE9AEB}" destId="{75168D7D-18BA-421E-8B7C-789126F1A5C7}" srcOrd="0" destOrd="0" presId="urn:diagrams.loki3.com/VaryingWidthList"/>
    <dgm:cxn modelId="{1CBEC23D-061C-40CE-BCF5-C8F6AC6BB0D7}" srcId="{129717EC-5DA6-4578-9522-88F339B71F27}" destId="{C8DF7166-08E8-4D41-B2DF-18D10CDE9AEB}" srcOrd="0" destOrd="0" parTransId="{F7D0B9A3-0ABB-4F62-AC32-5ABD30A879FC}" sibTransId="{BA084394-78A8-487B-9722-6394E2A61804}"/>
    <dgm:cxn modelId="{38DED783-F754-45FE-95B5-DCB4A86D2E2C}" srcId="{129717EC-5DA6-4578-9522-88F339B71F27}" destId="{6BAA136C-7B08-423A-A85D-6BDC702E73D0}" srcOrd="3" destOrd="0" parTransId="{B98ED165-BDED-4F67-89FE-1A76AEE6B605}" sibTransId="{7D017FAE-04D4-466B-A931-7D4576EF2130}"/>
    <dgm:cxn modelId="{BB785596-CB7C-4D6D-86DF-84BBCCE9E57D}" type="presOf" srcId="{129717EC-5DA6-4578-9522-88F339B71F27}" destId="{1019D1A2-08E0-41A9-8FC5-B62B211722A9}" srcOrd="0" destOrd="0" presId="urn:diagrams.loki3.com/VaryingWidthList"/>
    <dgm:cxn modelId="{401A18CB-1533-47B4-A7F6-CEADD5A5A387}" type="presOf" srcId="{C1EB5CF9-DCAF-4EF7-8938-E535B9C61C33}" destId="{0CC1F580-CCE1-44F0-9D23-45D9EE7D986B}" srcOrd="0" destOrd="0" presId="urn:diagrams.loki3.com/VaryingWidthList"/>
    <dgm:cxn modelId="{A2DC89E9-EC96-474D-B6F3-8CBB2CE3C73A}" srcId="{129717EC-5DA6-4578-9522-88F339B71F27}" destId="{1A1C42B4-95AC-4914-A0D0-E4203079BD20}" srcOrd="1" destOrd="0" parTransId="{5D8D5AE5-B3D1-438A-9044-AD244750B5F1}" sibTransId="{16B26FFE-7CB9-4803-B932-AAF0C6876362}"/>
    <dgm:cxn modelId="{7DC15AFB-D656-4490-906A-2A4C27090178}" srcId="{129717EC-5DA6-4578-9522-88F339B71F27}" destId="{C1EB5CF9-DCAF-4EF7-8938-E535B9C61C33}" srcOrd="2" destOrd="0" parTransId="{1AAF84FD-CBD8-4CCE-B092-4E6D4AE503D6}" sibTransId="{B9136AC2-84F3-452F-8433-BD9543F2FAEC}"/>
    <dgm:cxn modelId="{1EE64B5E-4B66-4EF1-BA69-FAC0A3141D42}" type="presParOf" srcId="{1019D1A2-08E0-41A9-8FC5-B62B211722A9}" destId="{75168D7D-18BA-421E-8B7C-789126F1A5C7}" srcOrd="0" destOrd="0" presId="urn:diagrams.loki3.com/VaryingWidthList"/>
    <dgm:cxn modelId="{22DB8D4A-536D-4E66-98BF-085A9C55C88D}" type="presParOf" srcId="{1019D1A2-08E0-41A9-8FC5-B62B211722A9}" destId="{98E9D224-A764-4009-AA56-4C1EC6B097AB}" srcOrd="1" destOrd="0" presId="urn:diagrams.loki3.com/VaryingWidthList"/>
    <dgm:cxn modelId="{F34F4A01-AE20-4633-9B6F-7DDBEEFA5E0A}" type="presParOf" srcId="{1019D1A2-08E0-41A9-8FC5-B62B211722A9}" destId="{2E94218F-3B6A-40F7-B67F-EAEBD4190AE9}" srcOrd="2" destOrd="0" presId="urn:diagrams.loki3.com/VaryingWidthList"/>
    <dgm:cxn modelId="{F01474FE-3F7B-4211-9E69-B2C0BB78C6A7}" type="presParOf" srcId="{1019D1A2-08E0-41A9-8FC5-B62B211722A9}" destId="{9CAF1ACB-5C78-4AE3-8130-CA59D2F99EFD}" srcOrd="3" destOrd="0" presId="urn:diagrams.loki3.com/VaryingWidthList"/>
    <dgm:cxn modelId="{5168138A-FCF8-424A-B804-DC39E485107E}" type="presParOf" srcId="{1019D1A2-08E0-41A9-8FC5-B62B211722A9}" destId="{0CC1F580-CCE1-44F0-9D23-45D9EE7D986B}" srcOrd="4" destOrd="0" presId="urn:diagrams.loki3.com/VaryingWidthList"/>
    <dgm:cxn modelId="{E4629B61-8474-4B6B-9190-881FBE772260}" type="presParOf" srcId="{1019D1A2-08E0-41A9-8FC5-B62B211722A9}" destId="{31304D5A-844F-47BA-B329-7FDACC094E15}" srcOrd="5" destOrd="0" presId="urn:diagrams.loki3.com/VaryingWidthList"/>
    <dgm:cxn modelId="{1E9D8B87-0D22-49DA-8955-7625E52B4707}" type="presParOf" srcId="{1019D1A2-08E0-41A9-8FC5-B62B211722A9}" destId="{C15D596D-8FF3-4ECE-AA42-5AB0E9C43601}" srcOrd="6"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8D7D-18BA-421E-8B7C-789126F1A5C7}">
      <dsp:nvSpPr>
        <dsp:cNvPr id="0" name=""/>
        <dsp:cNvSpPr/>
      </dsp:nvSpPr>
      <dsp:spPr>
        <a:xfrm>
          <a:off x="0" y="180898"/>
          <a:ext cx="5486400" cy="85127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kern="1200"/>
            <a:t>Define the initial ditsribtuiton and parameters of the particles</a:t>
          </a:r>
        </a:p>
      </dsp:txBody>
      <dsp:txXfrm>
        <a:off x="0" y="180898"/>
        <a:ext cx="5486400" cy="851271"/>
      </dsp:txXfrm>
    </dsp:sp>
    <dsp:sp modelId="{2E94218F-3B6A-40F7-B67F-EAEBD4190AE9}">
      <dsp:nvSpPr>
        <dsp:cNvPr id="0" name=""/>
        <dsp:cNvSpPr/>
      </dsp:nvSpPr>
      <dsp:spPr>
        <a:xfrm>
          <a:off x="0" y="1265114"/>
          <a:ext cx="5486400" cy="9220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kern="1200"/>
            <a:t>Define the transfer matrices of magnets and perturbation term</a:t>
          </a:r>
        </a:p>
      </dsp:txBody>
      <dsp:txXfrm>
        <a:off x="0" y="1265114"/>
        <a:ext cx="5486400" cy="922040"/>
      </dsp:txXfrm>
    </dsp:sp>
    <dsp:sp modelId="{0CC1F580-CCE1-44F0-9D23-45D9EE7D986B}">
      <dsp:nvSpPr>
        <dsp:cNvPr id="0" name=""/>
        <dsp:cNvSpPr/>
      </dsp:nvSpPr>
      <dsp:spPr>
        <a:xfrm>
          <a:off x="0" y="2420099"/>
          <a:ext cx="5486400" cy="74034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kern="1200"/>
            <a:t>Particles tracking along the ring </a:t>
          </a:r>
        </a:p>
      </dsp:txBody>
      <dsp:txXfrm>
        <a:off x="0" y="2420099"/>
        <a:ext cx="5486400" cy="740343"/>
      </dsp:txXfrm>
    </dsp:sp>
    <dsp:sp modelId="{C15D596D-8FF3-4ECE-AA42-5AB0E9C43601}">
      <dsp:nvSpPr>
        <dsp:cNvPr id="0" name=""/>
        <dsp:cNvSpPr/>
      </dsp:nvSpPr>
      <dsp:spPr>
        <a:xfrm>
          <a:off x="0" y="3393386"/>
          <a:ext cx="5486400" cy="108915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MY" sz="2000" kern="1200"/>
            <a:t>Phase space plotting of  the particles with seelcted turns and location </a:t>
          </a:r>
        </a:p>
      </dsp:txBody>
      <dsp:txXfrm>
        <a:off x="0" y="3393386"/>
        <a:ext cx="5486400" cy="108915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8F6D4-1850-479F-A444-E18259564129}" type="datetimeFigureOut">
              <a:rPr lang="en-US" smtClean="0"/>
              <a:t>10/8/2023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6D5D4-EA60-4FE8-826A-9B884A6B22E1}" type="slidenum">
              <a:rPr lang="en-US" smtClean="0"/>
              <a:t>‹#›</a:t>
            </a:fld>
            <a:endParaRPr lang="en-US"/>
          </a:p>
        </p:txBody>
      </p:sp>
    </p:spTree>
    <p:extLst>
      <p:ext uri="{BB962C8B-B14F-4D97-AF65-F5344CB8AC3E}">
        <p14:creationId xmlns:p14="http://schemas.microsoft.com/office/powerpoint/2010/main" val="427528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7</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18</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646502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19</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77880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20</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574227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21</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9</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3025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10</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11</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12</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80695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13</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00213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15</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418202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16</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209865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00556F82-A8D0-4F1A-9041-452769A888EA}" type="slidenum">
              <a:rPr lang="en-US" altLang="ja-JP" b="0" smtClean="0"/>
              <a:pPr eaLnBrk="1" hangingPunct="1"/>
              <a:t>17</a:t>
            </a:fld>
            <a:endParaRPr lang="en-US" altLang="ja-JP"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74624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E1C6ED-74D3-4F3D-83D7-B0F555223379}" type="datetimeFigureOut">
              <a:rPr lang="en-MY" smtClean="0"/>
              <a:t>8/10/2023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147313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C6ED-74D3-4F3D-83D7-B0F555223379}" type="datetimeFigureOut">
              <a:rPr lang="en-MY" smtClean="0"/>
              <a:t>8/10/2023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425784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C6ED-74D3-4F3D-83D7-B0F555223379}" type="datetimeFigureOut">
              <a:rPr lang="en-MY" smtClean="0"/>
              <a:t>8/10/2023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110020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C6ED-74D3-4F3D-83D7-B0F555223379}" type="datetimeFigureOut">
              <a:rPr lang="en-MY" smtClean="0"/>
              <a:t>8/10/2023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390058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E1C6ED-74D3-4F3D-83D7-B0F555223379}" type="datetimeFigureOut">
              <a:rPr lang="en-MY" smtClean="0"/>
              <a:t>8/10/2023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287272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1C6ED-74D3-4F3D-83D7-B0F555223379}" type="datetimeFigureOut">
              <a:rPr lang="en-MY" smtClean="0"/>
              <a:t>8/10/2023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825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1C6ED-74D3-4F3D-83D7-B0F555223379}" type="datetimeFigureOut">
              <a:rPr lang="en-MY" smtClean="0"/>
              <a:t>8/10/2023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280143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1C6ED-74D3-4F3D-83D7-B0F555223379}" type="datetimeFigureOut">
              <a:rPr lang="en-MY" smtClean="0"/>
              <a:t>8/10/2023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82370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1C6ED-74D3-4F3D-83D7-B0F555223379}" type="datetimeFigureOut">
              <a:rPr lang="en-MY" smtClean="0"/>
              <a:t>8/10/2023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196183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1C6ED-74D3-4F3D-83D7-B0F555223379}" type="datetimeFigureOut">
              <a:rPr lang="en-MY" smtClean="0"/>
              <a:t>8/10/2023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209155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E1C6ED-74D3-4F3D-83D7-B0F555223379}" type="datetimeFigureOut">
              <a:rPr lang="en-MY" smtClean="0"/>
              <a:t>8/10/2023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76EF65B9-314A-4106-AACF-04FFF26C1259}" type="slidenum">
              <a:rPr lang="en-MY" smtClean="0"/>
              <a:t>‹#›</a:t>
            </a:fld>
            <a:endParaRPr lang="en-MY"/>
          </a:p>
        </p:txBody>
      </p:sp>
    </p:spTree>
    <p:extLst>
      <p:ext uri="{BB962C8B-B14F-4D97-AF65-F5344CB8AC3E}">
        <p14:creationId xmlns:p14="http://schemas.microsoft.com/office/powerpoint/2010/main" val="268416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1C6ED-74D3-4F3D-83D7-B0F555223379}" type="datetimeFigureOut">
              <a:rPr lang="en-MY" smtClean="0"/>
              <a:t>8/10/2023</a:t>
            </a:fld>
            <a:endParaRPr lang="en-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F65B9-314A-4106-AACF-04FFF26C1259}" type="slidenum">
              <a:rPr lang="en-MY" smtClean="0"/>
              <a:t>‹#›</a:t>
            </a:fld>
            <a:endParaRPr lang="en-MY"/>
          </a:p>
        </p:txBody>
      </p:sp>
    </p:spTree>
    <p:extLst>
      <p:ext uri="{BB962C8B-B14F-4D97-AF65-F5344CB8AC3E}">
        <p14:creationId xmlns:p14="http://schemas.microsoft.com/office/powerpoint/2010/main" val="210273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txBox="1">
            <a:spLocks noGrp="1"/>
          </p:cNvSpPr>
          <p:nvPr>
            <p:ph type="ctrTitle"/>
          </p:nvPr>
        </p:nvSpPr>
        <p:spPr>
          <a:xfrm>
            <a:off x="325072" y="-222770"/>
            <a:ext cx="7772400" cy="6518708"/>
          </a:xfrm>
          <a:prstGeom prst="rect">
            <a:avLst/>
          </a:prstGeom>
          <a:noFill/>
        </p:spPr>
        <p:txBody>
          <a:bodyPr wrap="square" rtlCol="0">
            <a:spAutoFit/>
          </a:bodyPr>
          <a:lstStyle/>
          <a:p>
            <a:br>
              <a:rPr lang="en-US" sz="3600" b="1" dirty="0"/>
            </a:br>
            <a:br>
              <a:rPr lang="en-US" sz="4800" b="1" dirty="0"/>
            </a:br>
            <a:br>
              <a:rPr lang="en-US" altLang="ja-JP" sz="4200" b="1" dirty="0">
                <a:latin typeface="Calibri" panose="020F0502020204030204" pitchFamily="34" charset="0"/>
              </a:rPr>
            </a:br>
            <a:r>
              <a:rPr lang="en-GB" sz="4200" b="1" dirty="0">
                <a:effectLst/>
                <a:latin typeface="Times New Roman" panose="02020603050405020304" pitchFamily="18" charset="0"/>
                <a:ea typeface="Times New Roman" panose="02020603050405020304" pitchFamily="18" charset="0"/>
                <a:cs typeface="Times New Roman" panose="02020603050405020304" pitchFamily="18" charset="0"/>
              </a:rPr>
              <a:t>Study the Dynamic Aperture of a Compact Hadron Driver for </a:t>
            </a:r>
            <a:r>
              <a:rPr lang="en-GB" sz="4200" b="1" dirty="0">
                <a:effectLst/>
                <a:latin typeface="Times" panose="02020603050405020304" pitchFamily="18" charset="0"/>
                <a:ea typeface="Times New Roman" panose="02020603050405020304" pitchFamily="18" charset="0"/>
                <a:cs typeface="Times New Roman" panose="02020603050405020304" pitchFamily="18" charset="0"/>
              </a:rPr>
              <a:t>Cancer</a:t>
            </a:r>
            <a:r>
              <a:rPr lang="en-GB" sz="4200" b="1" dirty="0">
                <a:effectLst/>
                <a:latin typeface="Times New Roman" panose="02020603050405020304" pitchFamily="18" charset="0"/>
                <a:ea typeface="Times New Roman" panose="02020603050405020304" pitchFamily="18" charset="0"/>
                <a:cs typeface="Times New Roman" panose="02020603050405020304" pitchFamily="18" charset="0"/>
              </a:rPr>
              <a:t> Therapy                                                                                                                                                                                                                  </a:t>
            </a:r>
            <a:br>
              <a:rPr lang="en-MY" sz="1800" b="1" dirty="0">
                <a:effectLst/>
                <a:latin typeface="Times" panose="02020603050405020304" pitchFamily="18" charset="0"/>
                <a:ea typeface="Times New Roman" panose="02020603050405020304" pitchFamily="18" charset="0"/>
                <a:cs typeface="Times New Roman" panose="02020603050405020304" pitchFamily="18" charset="0"/>
              </a:rPr>
            </a:br>
            <a:br>
              <a:rPr lang="en-US" altLang="ja-JP" sz="2800" b="1" dirty="0">
                <a:latin typeface="Calibri" panose="020F0502020204030204" pitchFamily="34" charset="0"/>
              </a:rPr>
            </a:br>
            <a:br>
              <a:rPr lang="en-US" altLang="ja-JP" sz="2800" b="1" dirty="0">
                <a:latin typeface="Calibri" panose="020F0502020204030204" pitchFamily="34" charset="0"/>
              </a:rPr>
            </a:br>
            <a:r>
              <a:rPr lang="en-US" altLang="ja-JP" sz="3200" b="1" dirty="0">
                <a:latin typeface="Calibri" panose="020F0502020204030204" pitchFamily="34" charset="0"/>
              </a:rPr>
              <a:t>Leo Kwee </a:t>
            </a:r>
            <a:r>
              <a:rPr lang="en-US" altLang="ja-JP" sz="3200" b="1" dirty="0" err="1">
                <a:latin typeface="Calibri" panose="020F0502020204030204" pitchFamily="34" charset="0"/>
              </a:rPr>
              <a:t>Wah</a:t>
            </a:r>
            <a:r>
              <a:rPr lang="en-US" altLang="ja-JP" sz="3200" b="1" baseline="-25000" dirty="0" err="1">
                <a:latin typeface="Calibri" panose="020F0502020204030204" pitchFamily="34" charset="0"/>
              </a:rPr>
              <a:t>a</a:t>
            </a:r>
            <a:r>
              <a:rPr lang="en-US" altLang="ja-JP" sz="3200" b="1" dirty="0">
                <a:latin typeface="Calibri" panose="020F0502020204030204" pitchFamily="34" charset="0"/>
              </a:rPr>
              <a:t>, K. </a:t>
            </a:r>
            <a:r>
              <a:rPr lang="en-US" altLang="ja-JP" sz="3200" b="1" dirty="0" err="1">
                <a:latin typeface="Calibri" panose="020F0502020204030204" pitchFamily="34" charset="0"/>
              </a:rPr>
              <a:t>Takayama</a:t>
            </a:r>
            <a:r>
              <a:rPr lang="en-US" altLang="ja-JP" sz="3200" b="1" baseline="-25000" dirty="0" err="1">
                <a:latin typeface="Calibri" panose="020F0502020204030204" pitchFamily="34" charset="0"/>
              </a:rPr>
              <a:t>b,c,d,e</a:t>
            </a:r>
            <a:r>
              <a:rPr lang="en-US" altLang="ja-JP" sz="3200" b="1" dirty="0">
                <a:latin typeface="Calibri" panose="020F0502020204030204" pitchFamily="34" charset="0"/>
              </a:rPr>
              <a:t>,    </a:t>
            </a:r>
            <a:br>
              <a:rPr lang="en-US" altLang="ja-JP" sz="3200" b="1" dirty="0">
                <a:latin typeface="Calibri" panose="020F0502020204030204" pitchFamily="34" charset="0"/>
              </a:rPr>
            </a:br>
            <a:r>
              <a:rPr lang="en-US" altLang="ja-JP" sz="3200" b="1" dirty="0">
                <a:latin typeface="Calibri" panose="020F0502020204030204" pitchFamily="34" charset="0"/>
              </a:rPr>
              <a:t>T. </a:t>
            </a:r>
            <a:r>
              <a:rPr lang="en-US" altLang="ja-JP" sz="3200" b="1" dirty="0" err="1">
                <a:latin typeface="Calibri" panose="020F0502020204030204" pitchFamily="34" charset="0"/>
              </a:rPr>
              <a:t>Adachi</a:t>
            </a:r>
            <a:r>
              <a:rPr lang="en-US" altLang="ja-JP" sz="3200" b="1" baseline="-25000" dirty="0" err="1">
                <a:latin typeface="Calibri" panose="020F0502020204030204" pitchFamily="34" charset="0"/>
              </a:rPr>
              <a:t>b,c</a:t>
            </a:r>
            <a:r>
              <a:rPr lang="en-US" altLang="ja-JP" sz="3200" b="1" dirty="0">
                <a:latin typeface="Calibri" panose="020F0502020204030204" pitchFamily="34" charset="0"/>
              </a:rPr>
              <a:t>, T. </a:t>
            </a:r>
            <a:r>
              <a:rPr lang="en-US" altLang="ja-JP" sz="3200" b="1" dirty="0" err="1">
                <a:latin typeface="Calibri" panose="020F0502020204030204" pitchFamily="34" charset="0"/>
              </a:rPr>
              <a:t>Kawakubo</a:t>
            </a:r>
            <a:r>
              <a:rPr lang="en-US" altLang="ja-JP" sz="3200" b="1" baseline="-25000" dirty="0" err="1">
                <a:latin typeface="Calibri" panose="020F0502020204030204" pitchFamily="34" charset="0"/>
              </a:rPr>
              <a:t>b</a:t>
            </a:r>
            <a:r>
              <a:rPr lang="en-US" altLang="ja-JP" sz="3200" b="1" dirty="0">
                <a:latin typeface="Calibri" panose="020F0502020204030204" pitchFamily="34" charset="0"/>
              </a:rPr>
              <a:t> and T. </a:t>
            </a:r>
            <a:r>
              <a:rPr lang="en-US" altLang="ja-JP" sz="3200" b="1" dirty="0" err="1">
                <a:latin typeface="Calibri" panose="020F0502020204030204" pitchFamily="34" charset="0"/>
              </a:rPr>
              <a:t>Dixit</a:t>
            </a:r>
            <a:r>
              <a:rPr lang="en-US" altLang="ja-JP" sz="3200" b="1" baseline="-25000" dirty="0" err="1">
                <a:latin typeface="Calibri" panose="020F0502020204030204" pitchFamily="34" charset="0"/>
              </a:rPr>
              <a:t>f</a:t>
            </a:r>
            <a:br>
              <a:rPr lang="en-US" altLang="ja-JP" sz="3200" b="1" dirty="0">
                <a:latin typeface="Calibri" panose="020F0502020204030204" pitchFamily="34" charset="0"/>
              </a:rPr>
            </a:br>
            <a:r>
              <a:rPr lang="en-US" sz="1400" i="1" baseline="30000" dirty="0" err="1"/>
              <a:t>a</a:t>
            </a:r>
            <a:r>
              <a:rPr lang="en-US" sz="1400" i="1" dirty="0" err="1"/>
              <a:t>Malaysian</a:t>
            </a:r>
            <a:r>
              <a:rPr lang="en-US" sz="1400" i="1" dirty="0"/>
              <a:t> Nuclear Agency, </a:t>
            </a:r>
            <a:r>
              <a:rPr lang="en-US" sz="1400" i="1" dirty="0" err="1"/>
              <a:t>Bangi</a:t>
            </a:r>
            <a:r>
              <a:rPr lang="en-US" sz="1400" i="1" dirty="0"/>
              <a:t>, 43000 </a:t>
            </a:r>
            <a:r>
              <a:rPr lang="en-US" sz="1400" i="1" dirty="0" err="1"/>
              <a:t>Kajang</a:t>
            </a:r>
            <a:r>
              <a:rPr lang="en-US" sz="1400" i="1" dirty="0"/>
              <a:t>. Selangor. Malaysia.</a:t>
            </a:r>
            <a:br>
              <a:rPr lang="en-MY" i="1" dirty="0"/>
            </a:br>
            <a:r>
              <a:rPr lang="en-US" sz="1400" i="1" baseline="30000" dirty="0" err="1"/>
              <a:t>b</a:t>
            </a:r>
            <a:r>
              <a:rPr lang="en-US" sz="1400" i="1" dirty="0" err="1"/>
              <a:t>High</a:t>
            </a:r>
            <a:r>
              <a:rPr lang="en-US" sz="1400" i="1" dirty="0"/>
              <a:t> Energy Accelerator Research Organization (KEK), Tsukuba, Ibaraki, Japan</a:t>
            </a:r>
            <a:r>
              <a:rPr lang="en-US" sz="1400" dirty="0"/>
              <a:t>.</a:t>
            </a:r>
            <a:br>
              <a:rPr lang="en-MY" sz="1400" i="1" dirty="0"/>
            </a:br>
            <a:r>
              <a:rPr lang="en-US" sz="1400" i="1" baseline="30000" dirty="0" err="1"/>
              <a:t>c</a:t>
            </a:r>
            <a:r>
              <a:rPr lang="en-US" sz="1400" i="1" dirty="0" err="1"/>
              <a:t>The</a:t>
            </a:r>
            <a:r>
              <a:rPr lang="en-US" sz="1400" i="1" dirty="0"/>
              <a:t> Graduate University for Advanced Studies (SOKENDAI), Tsukuba, Ibaraki, Japan.</a:t>
            </a:r>
            <a:br>
              <a:rPr lang="en-MY" sz="1400" dirty="0"/>
            </a:br>
            <a:r>
              <a:rPr lang="en-US" sz="1400" i="1" baseline="30000" dirty="0" err="1"/>
              <a:t>d</a:t>
            </a:r>
            <a:r>
              <a:rPr lang="en-US" sz="1400" i="1" dirty="0" err="1"/>
              <a:t>Tokyo</a:t>
            </a:r>
            <a:r>
              <a:rPr lang="en-US" sz="1400" i="1" dirty="0"/>
              <a:t> Institute of Technology, </a:t>
            </a:r>
            <a:r>
              <a:rPr lang="en-US" sz="1400" i="1" dirty="0" err="1"/>
              <a:t>Nagatsuda</a:t>
            </a:r>
            <a:r>
              <a:rPr lang="en-US" sz="1400" i="1" dirty="0"/>
              <a:t>, Kanagawa, Japan.</a:t>
            </a:r>
            <a:br>
              <a:rPr lang="en-MY" sz="1400" dirty="0"/>
            </a:br>
            <a:r>
              <a:rPr lang="en-US" sz="1400" i="1" baseline="30000" dirty="0" err="1"/>
              <a:t>e</a:t>
            </a:r>
            <a:r>
              <a:rPr lang="en-US" sz="1400" i="1" dirty="0" err="1"/>
              <a:t>Tokyo</a:t>
            </a:r>
            <a:r>
              <a:rPr lang="en-US" sz="1400" i="1" dirty="0"/>
              <a:t> City University, Setagaya, Tokyo, Japan.</a:t>
            </a:r>
            <a:br>
              <a:rPr lang="en-MY" sz="1400" i="1" dirty="0"/>
            </a:br>
            <a:r>
              <a:rPr lang="en-US" sz="1400" i="1" baseline="30000" dirty="0" err="1"/>
              <a:t>f</a:t>
            </a:r>
            <a:r>
              <a:rPr lang="en-US" sz="1400" i="1" dirty="0" err="1"/>
              <a:t>Society</a:t>
            </a:r>
            <a:r>
              <a:rPr lang="en-US" sz="1400" i="1" dirty="0"/>
              <a:t> for Applied Microwave Electronics Engineering &amp; Research (SAMEER), Mumbai, India.</a:t>
            </a:r>
            <a:br>
              <a:rPr lang="en-MY" dirty="0"/>
            </a:br>
            <a:endParaRPr lang="en-US" altLang="ja-JP" sz="800" b="1" dirty="0">
              <a:latin typeface="Calibri" panose="020F0502020204030204" pitchFamily="34" charset="0"/>
            </a:endParaRPr>
          </a:p>
        </p:txBody>
      </p:sp>
    </p:spTree>
    <p:extLst>
      <p:ext uri="{BB962C8B-B14F-4D97-AF65-F5344CB8AC3E}">
        <p14:creationId xmlns:p14="http://schemas.microsoft.com/office/powerpoint/2010/main" val="217388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3505"/>
            <a:ext cx="9144000" cy="590931"/>
          </a:xfrm>
          <a:solidFill>
            <a:srgbClr val="002060"/>
          </a:solidFill>
        </p:spPr>
        <p:txBody>
          <a:bodyPr>
            <a:spAutoFit/>
          </a:bodyPr>
          <a:lstStyle/>
          <a:p>
            <a:pPr algn="ctr" eaLnBrk="1" hangingPunct="1"/>
            <a:r>
              <a:rPr lang="en-US" altLang="ja-JP" sz="3600" b="1" dirty="0">
                <a:solidFill>
                  <a:srgbClr val="FFFF00"/>
                </a:solidFill>
              </a:rPr>
              <a:t>Tracking Procedure</a:t>
            </a:r>
            <a:endParaRPr lang="ja-JP" altLang="en-US" sz="3600" b="1" dirty="0">
              <a:solidFill>
                <a:srgbClr val="FFFF00"/>
              </a:solidFill>
            </a:endParaRPr>
          </a:p>
        </p:txBody>
      </p:sp>
      <p:pic>
        <p:nvPicPr>
          <p:cNvPr id="18" name="Picture 17">
            <a:extLst>
              <a:ext uri="{FF2B5EF4-FFF2-40B4-BE49-F238E27FC236}">
                <a16:creationId xmlns:a16="http://schemas.microsoft.com/office/drawing/2014/main" id="{4828C555-E2F7-460E-B207-4452512DE3AA}"/>
              </a:ext>
            </a:extLst>
          </p:cNvPr>
          <p:cNvPicPr>
            <a:picLocks noChangeAspect="1"/>
          </p:cNvPicPr>
          <p:nvPr/>
        </p:nvPicPr>
        <p:blipFill>
          <a:blip r:embed="rId3"/>
          <a:stretch>
            <a:fillRect/>
          </a:stretch>
        </p:blipFill>
        <p:spPr>
          <a:xfrm>
            <a:off x="13441" y="6551550"/>
            <a:ext cx="9144000" cy="285750"/>
          </a:xfrm>
          <a:prstGeom prst="rect">
            <a:avLst/>
          </a:prstGeom>
        </p:spPr>
      </p:pic>
      <p:sp>
        <p:nvSpPr>
          <p:cNvPr id="8" name="Rectangle 2">
            <a:extLst>
              <a:ext uri="{FF2B5EF4-FFF2-40B4-BE49-F238E27FC236}">
                <a16:creationId xmlns:a16="http://schemas.microsoft.com/office/drawing/2014/main" id="{3FC0EC55-E85B-85DD-82B6-225FDF88247F}"/>
              </a:ext>
            </a:extLst>
          </p:cNvPr>
          <p:cNvSpPr>
            <a:spLocks noChangeArrowheads="1"/>
          </p:cNvSpPr>
          <p:nvPr/>
        </p:nvSpPr>
        <p:spPr bwMode="auto">
          <a:xfrm>
            <a:off x="1148080" y="16154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MY"/>
          </a:p>
        </p:txBody>
      </p:sp>
      <p:graphicFrame>
        <p:nvGraphicFramePr>
          <p:cNvPr id="16" name="Diagram 15">
            <a:extLst>
              <a:ext uri="{FF2B5EF4-FFF2-40B4-BE49-F238E27FC236}">
                <a16:creationId xmlns:a16="http://schemas.microsoft.com/office/drawing/2014/main" id="{F3183895-C103-6C51-92D5-1FFB202AC76A}"/>
              </a:ext>
            </a:extLst>
          </p:cNvPr>
          <p:cNvGraphicFramePr/>
          <p:nvPr>
            <p:extLst>
              <p:ext uri="{D42A27DB-BD31-4B8C-83A1-F6EECF244321}">
                <p14:modId xmlns:p14="http://schemas.microsoft.com/office/powerpoint/2010/main" val="3247834052"/>
              </p:ext>
            </p:extLst>
          </p:nvPr>
        </p:nvGraphicFramePr>
        <p:xfrm>
          <a:off x="1788160" y="944880"/>
          <a:ext cx="5486400" cy="4663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616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Simulation of Quadrupole Magnet </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pic>
        <p:nvPicPr>
          <p:cNvPr id="10" name="Picture 9">
            <a:extLst>
              <a:ext uri="{FF2B5EF4-FFF2-40B4-BE49-F238E27FC236}">
                <a16:creationId xmlns:a16="http://schemas.microsoft.com/office/drawing/2014/main" id="{403F3358-85B9-0142-8AEF-3C433BAFCB27}"/>
              </a:ext>
            </a:extLst>
          </p:cNvPr>
          <p:cNvPicPr>
            <a:picLocks noChangeAspect="1"/>
          </p:cNvPicPr>
          <p:nvPr/>
        </p:nvPicPr>
        <p:blipFill>
          <a:blip r:embed="rId4"/>
          <a:stretch>
            <a:fillRect/>
          </a:stretch>
        </p:blipFill>
        <p:spPr>
          <a:xfrm>
            <a:off x="277325" y="684426"/>
            <a:ext cx="8418938" cy="5137254"/>
          </a:xfrm>
          <a:prstGeom prst="rect">
            <a:avLst/>
          </a:prstGeom>
        </p:spPr>
      </p:pic>
    </p:spTree>
    <p:extLst>
      <p:ext uri="{BB962C8B-B14F-4D97-AF65-F5344CB8AC3E}">
        <p14:creationId xmlns:p14="http://schemas.microsoft.com/office/powerpoint/2010/main" val="361478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1A485D-2453-7EAA-04B3-95C212872FEF}"/>
              </a:ext>
            </a:extLst>
          </p:cNvPr>
          <p:cNvPicPr>
            <a:picLocks noChangeAspect="1"/>
          </p:cNvPicPr>
          <p:nvPr/>
        </p:nvPicPr>
        <p:blipFill>
          <a:blip r:embed="rId3"/>
          <a:stretch>
            <a:fillRect/>
          </a:stretch>
        </p:blipFill>
        <p:spPr>
          <a:xfrm>
            <a:off x="3882142" y="3505290"/>
            <a:ext cx="5565930" cy="2912616"/>
          </a:xfrm>
          <a:prstGeom prst="rect">
            <a:avLst/>
          </a:prstGeom>
        </p:spPr>
      </p:pic>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Quadrupole Magnet With Fitting </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4"/>
          <a:stretch>
            <a:fillRect/>
          </a:stretch>
        </p:blipFill>
        <p:spPr>
          <a:xfrm>
            <a:off x="9796" y="6132156"/>
            <a:ext cx="9144000" cy="285750"/>
          </a:xfrm>
          <a:prstGeom prst="rect">
            <a:avLst/>
          </a:prstGeom>
        </p:spPr>
      </p:pic>
      <p:pic>
        <p:nvPicPr>
          <p:cNvPr id="3" name="Picture 2">
            <a:extLst>
              <a:ext uri="{FF2B5EF4-FFF2-40B4-BE49-F238E27FC236}">
                <a16:creationId xmlns:a16="http://schemas.microsoft.com/office/drawing/2014/main" id="{B62DBB0F-7504-720A-73FD-98768680EE9D}"/>
              </a:ext>
            </a:extLst>
          </p:cNvPr>
          <p:cNvPicPr>
            <a:picLocks noChangeAspect="1"/>
          </p:cNvPicPr>
          <p:nvPr/>
        </p:nvPicPr>
        <p:blipFill>
          <a:blip r:embed="rId5"/>
          <a:stretch>
            <a:fillRect/>
          </a:stretch>
        </p:blipFill>
        <p:spPr>
          <a:xfrm>
            <a:off x="9796" y="440094"/>
            <a:ext cx="6203803" cy="3839364"/>
          </a:xfrm>
          <a:prstGeom prst="rect">
            <a:avLst/>
          </a:prstGeom>
        </p:spPr>
      </p:pic>
    </p:spTree>
    <p:extLst>
      <p:ext uri="{BB962C8B-B14F-4D97-AF65-F5344CB8AC3E}">
        <p14:creationId xmlns:p14="http://schemas.microsoft.com/office/powerpoint/2010/main" val="22572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Quadrupole Magnet (With 12 poles field and 20 Poles field) </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0" y="6560900"/>
            <a:ext cx="9144000" cy="285750"/>
          </a:xfrm>
          <a:prstGeom prst="rect">
            <a:avLst/>
          </a:prstGeom>
        </p:spPr>
      </p:pic>
      <p:pic>
        <p:nvPicPr>
          <p:cNvPr id="3" name="Picture 2">
            <a:extLst>
              <a:ext uri="{FF2B5EF4-FFF2-40B4-BE49-F238E27FC236}">
                <a16:creationId xmlns:a16="http://schemas.microsoft.com/office/drawing/2014/main" id="{6EB0905A-EBEB-C351-3169-AD4BD799747B}"/>
              </a:ext>
            </a:extLst>
          </p:cNvPr>
          <p:cNvPicPr>
            <a:picLocks noChangeAspect="1"/>
          </p:cNvPicPr>
          <p:nvPr/>
        </p:nvPicPr>
        <p:blipFill>
          <a:blip r:embed="rId4"/>
          <a:stretch>
            <a:fillRect/>
          </a:stretch>
        </p:blipFill>
        <p:spPr>
          <a:xfrm>
            <a:off x="196680" y="716209"/>
            <a:ext cx="9384200" cy="3890571"/>
          </a:xfrm>
          <a:prstGeom prst="rect">
            <a:avLst/>
          </a:prstGeom>
        </p:spPr>
      </p:pic>
      <p:sp>
        <p:nvSpPr>
          <p:cNvPr id="7" name="TextBox 6">
            <a:extLst>
              <a:ext uri="{FF2B5EF4-FFF2-40B4-BE49-F238E27FC236}">
                <a16:creationId xmlns:a16="http://schemas.microsoft.com/office/drawing/2014/main" id="{38477F22-0CE7-CACD-F562-513ACD33509E}"/>
              </a:ext>
            </a:extLst>
          </p:cNvPr>
          <p:cNvSpPr txBox="1"/>
          <p:nvPr/>
        </p:nvSpPr>
        <p:spPr>
          <a:xfrm>
            <a:off x="74760" y="4283614"/>
            <a:ext cx="8161020" cy="646331"/>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a and b = Constant coefficient of the polynomial function determined by the least square fitting method for the non-linear term of the magnet simulation </a:t>
            </a:r>
            <a:endParaRPr lang="en-MY" dirty="0"/>
          </a:p>
        </p:txBody>
      </p:sp>
      <p:graphicFrame>
        <p:nvGraphicFramePr>
          <p:cNvPr id="8" name="Table 7">
            <a:extLst>
              <a:ext uri="{FF2B5EF4-FFF2-40B4-BE49-F238E27FC236}">
                <a16:creationId xmlns:a16="http://schemas.microsoft.com/office/drawing/2014/main" id="{CBD74CB4-7253-C5C1-A99D-FE5070BAAE62}"/>
              </a:ext>
            </a:extLst>
          </p:cNvPr>
          <p:cNvGraphicFramePr>
            <a:graphicFrameLocks noGrp="1"/>
          </p:cNvGraphicFramePr>
          <p:nvPr>
            <p:extLst>
              <p:ext uri="{D42A27DB-BD31-4B8C-83A1-F6EECF244321}">
                <p14:modId xmlns:p14="http://schemas.microsoft.com/office/powerpoint/2010/main" val="1219820640"/>
              </p:ext>
            </p:extLst>
          </p:nvPr>
        </p:nvGraphicFramePr>
        <p:xfrm>
          <a:off x="0" y="4985145"/>
          <a:ext cx="9379457" cy="1425194"/>
        </p:xfrm>
        <a:graphic>
          <a:graphicData uri="http://schemas.openxmlformats.org/drawingml/2006/table">
            <a:tbl>
              <a:tblPr firstRow="1" bandRow="1">
                <a:tableStyleId>{5C22544A-7EE6-4342-B048-85BDC9FD1C3A}</a:tableStyleId>
              </a:tblPr>
              <a:tblGrid>
                <a:gridCol w="573722">
                  <a:extLst>
                    <a:ext uri="{9D8B030D-6E8A-4147-A177-3AD203B41FA5}">
                      <a16:colId xmlns:a16="http://schemas.microsoft.com/office/drawing/2014/main" val="3537302847"/>
                    </a:ext>
                  </a:extLst>
                </a:gridCol>
                <a:gridCol w="1473836">
                  <a:extLst>
                    <a:ext uri="{9D8B030D-6E8A-4147-A177-3AD203B41FA5}">
                      <a16:colId xmlns:a16="http://schemas.microsoft.com/office/drawing/2014/main" val="554112235"/>
                    </a:ext>
                  </a:extLst>
                </a:gridCol>
                <a:gridCol w="1742312">
                  <a:extLst>
                    <a:ext uri="{9D8B030D-6E8A-4147-A177-3AD203B41FA5}">
                      <a16:colId xmlns:a16="http://schemas.microsoft.com/office/drawing/2014/main" val="3041165552"/>
                    </a:ext>
                  </a:extLst>
                </a:gridCol>
                <a:gridCol w="1443672">
                  <a:extLst>
                    <a:ext uri="{9D8B030D-6E8A-4147-A177-3AD203B41FA5}">
                      <a16:colId xmlns:a16="http://schemas.microsoft.com/office/drawing/2014/main" val="1838211058"/>
                    </a:ext>
                  </a:extLst>
                </a:gridCol>
                <a:gridCol w="1402398">
                  <a:extLst>
                    <a:ext uri="{9D8B030D-6E8A-4147-A177-3AD203B41FA5}">
                      <a16:colId xmlns:a16="http://schemas.microsoft.com/office/drawing/2014/main" val="429669075"/>
                    </a:ext>
                  </a:extLst>
                </a:gridCol>
                <a:gridCol w="1279207">
                  <a:extLst>
                    <a:ext uri="{9D8B030D-6E8A-4147-A177-3AD203B41FA5}">
                      <a16:colId xmlns:a16="http://schemas.microsoft.com/office/drawing/2014/main" val="3203168941"/>
                    </a:ext>
                  </a:extLst>
                </a:gridCol>
                <a:gridCol w="1464310">
                  <a:extLst>
                    <a:ext uri="{9D8B030D-6E8A-4147-A177-3AD203B41FA5}">
                      <a16:colId xmlns:a16="http://schemas.microsoft.com/office/drawing/2014/main" val="322190913"/>
                    </a:ext>
                  </a:extLst>
                </a:gridCol>
              </a:tblGrid>
              <a:tr h="269875">
                <a:tc>
                  <a:txBody>
                    <a:bodyPr/>
                    <a:lstStyle/>
                    <a:p>
                      <a:pPr marL="0" marR="0" algn="ctr">
                        <a:lnSpc>
                          <a:spcPct val="200000"/>
                        </a:lnSpc>
                        <a:spcBef>
                          <a:spcPts val="0"/>
                        </a:spcBef>
                        <a:spcAft>
                          <a:spcPts val="0"/>
                        </a:spcAft>
                      </a:pPr>
                      <a:r>
                        <a:rPr lang="en-US" sz="1600">
                          <a:effectLst/>
                        </a:rPr>
                        <a:t>Case</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Horizontal initial distribution</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Vertical initial distribution</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a</a:t>
                      </a:r>
                      <a:r>
                        <a:rPr lang="en-MY" sz="1600" baseline="-25000">
                          <a:effectLst/>
                        </a:rPr>
                        <a:t>b</a:t>
                      </a:r>
                      <a:r>
                        <a:rPr lang="en-MY" sz="1600">
                          <a:effectLst/>
                        </a:rPr>
                        <a:t> [m</a:t>
                      </a:r>
                      <a:r>
                        <a:rPr lang="en-MY" sz="1600" baseline="30000">
                          <a:effectLst/>
                        </a:rPr>
                        <a:t>-2</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b</a:t>
                      </a:r>
                      <a:r>
                        <a:rPr lang="en-MY" sz="1600" baseline="-25000">
                          <a:effectLst/>
                        </a:rPr>
                        <a:t>b</a:t>
                      </a:r>
                      <a:r>
                        <a:rPr lang="en-MY" sz="1600">
                          <a:effectLst/>
                        </a:rPr>
                        <a:t> [m</a:t>
                      </a:r>
                      <a:r>
                        <a:rPr lang="en-MY" sz="1600" baseline="30000">
                          <a:effectLst/>
                        </a:rPr>
                        <a:t>-4</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a</a:t>
                      </a:r>
                      <a:r>
                        <a:rPr lang="en-MY" sz="1600" baseline="-25000">
                          <a:effectLst/>
                        </a:rPr>
                        <a:t>Q</a:t>
                      </a:r>
                      <a:r>
                        <a:rPr lang="en-MY" sz="1600">
                          <a:effectLst/>
                        </a:rPr>
                        <a:t> [m</a:t>
                      </a:r>
                      <a:r>
                        <a:rPr lang="en-MY" sz="1600" baseline="30000">
                          <a:effectLst/>
                        </a:rPr>
                        <a:t>-4</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b</a:t>
                      </a:r>
                      <a:r>
                        <a:rPr lang="en-MY" sz="1600" baseline="-25000">
                          <a:effectLst/>
                        </a:rPr>
                        <a:t>Q</a:t>
                      </a:r>
                      <a:r>
                        <a:rPr lang="en-MY" sz="1600">
                          <a:effectLst/>
                        </a:rPr>
                        <a:t> [m</a:t>
                      </a:r>
                      <a:r>
                        <a:rPr lang="en-MY" sz="1600" baseline="30000">
                          <a:effectLst/>
                        </a:rPr>
                        <a:t>-8</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201059456"/>
                  </a:ext>
                </a:extLst>
              </a:tr>
              <a:tr h="0">
                <a:tc>
                  <a:txBody>
                    <a:bodyPr/>
                    <a:lstStyle/>
                    <a:p>
                      <a:pPr marL="0" marR="0" algn="ctr">
                        <a:spcBef>
                          <a:spcPts val="0"/>
                        </a:spcBef>
                        <a:spcAft>
                          <a:spcPts val="0"/>
                        </a:spcAft>
                      </a:pPr>
                      <a:r>
                        <a:rPr lang="en-US" sz="1600">
                          <a:effectLst/>
                        </a:rPr>
                        <a:t>1</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dirty="0">
                          <a:effectLst/>
                        </a:rPr>
                        <a:t>0.04, 0</a:t>
                      </a:r>
                      <a:endParaRPr lang="en-MY" sz="1600" dirty="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0.01 -0.04</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6.2010 X 10</a:t>
                      </a:r>
                      <a:r>
                        <a:rPr lang="en-MY" sz="1600" baseline="30000">
                          <a:effectLst/>
                        </a:rPr>
                        <a:t>-2</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5.5620 X 10</a:t>
                      </a:r>
                      <a:r>
                        <a:rPr lang="en-MY" sz="1600" baseline="30000">
                          <a:effectLst/>
                        </a:rPr>
                        <a:t>1</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4.4068 X 10</a:t>
                      </a:r>
                      <a:r>
                        <a:rPr lang="en-MY" sz="1600" baseline="30000">
                          <a:effectLst/>
                        </a:rPr>
                        <a:t>2</a:t>
                      </a:r>
                      <a:endParaRPr lang="en-MY" sz="1600">
                        <a:effectLst/>
                        <a:latin typeface="Sabon"/>
                        <a:ea typeface="Times New Roman" panose="02020603050405020304" pitchFamily="18" charset="0"/>
                        <a:cs typeface="Times New Roman" panose="02020603050405020304" pitchFamily="18" charset="0"/>
                      </a:endParaRPr>
                    </a:p>
                  </a:txBody>
                  <a:tcPr marL="6985" marR="6985" marT="6985" marB="0"/>
                </a:tc>
                <a:tc>
                  <a:txBody>
                    <a:bodyPr/>
                    <a:lstStyle/>
                    <a:p>
                      <a:pPr marL="0" marR="0" algn="ctr">
                        <a:spcBef>
                          <a:spcPts val="0"/>
                        </a:spcBef>
                        <a:spcAft>
                          <a:spcPts val="0"/>
                        </a:spcAft>
                      </a:pPr>
                      <a:r>
                        <a:rPr lang="en-MY" sz="1600">
                          <a:effectLst/>
                        </a:rPr>
                        <a:t>-3.6857 X 10</a:t>
                      </a:r>
                      <a:r>
                        <a:rPr lang="en-MY" sz="1600" baseline="30000">
                          <a:effectLst/>
                        </a:rPr>
                        <a:t>6</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106274694"/>
                  </a:ext>
                </a:extLst>
              </a:tr>
              <a:tr h="0">
                <a:tc>
                  <a:txBody>
                    <a:bodyPr/>
                    <a:lstStyle/>
                    <a:p>
                      <a:pPr marL="0" marR="0" algn="ctr">
                        <a:spcBef>
                          <a:spcPts val="0"/>
                        </a:spcBef>
                        <a:spcAft>
                          <a:spcPts val="0"/>
                        </a:spcAft>
                      </a:pPr>
                      <a:r>
                        <a:rPr lang="en-US" sz="1600" dirty="0">
                          <a:effectLst/>
                        </a:rPr>
                        <a:t>2</a:t>
                      </a:r>
                      <a:endParaRPr lang="en-MY" sz="1600" dirty="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0.04, 0</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0.01 -0.04</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6.2010 X 10</a:t>
                      </a:r>
                      <a:r>
                        <a:rPr lang="en-MY" sz="1600" baseline="30000">
                          <a:effectLst/>
                        </a:rPr>
                        <a:t>-2</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5.5620 X 10</a:t>
                      </a:r>
                      <a:r>
                        <a:rPr lang="en-MY" sz="1600" baseline="30000">
                          <a:effectLst/>
                        </a:rPr>
                        <a:t>1</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4.4068 X 10</a:t>
                      </a:r>
                      <a:r>
                        <a:rPr lang="en-MY" sz="1600" baseline="30000">
                          <a:effectLst/>
                        </a:rPr>
                        <a:t>2</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985" marR="6985" marT="6985" marB="0"/>
                </a:tc>
                <a:tc>
                  <a:txBody>
                    <a:bodyPr/>
                    <a:lstStyle/>
                    <a:p>
                      <a:pPr marL="0" marR="0" algn="ctr">
                        <a:spcBef>
                          <a:spcPts val="0"/>
                        </a:spcBef>
                        <a:spcAft>
                          <a:spcPts val="0"/>
                        </a:spcAft>
                      </a:pPr>
                      <a:r>
                        <a:rPr lang="en-MY" sz="1600">
                          <a:effectLst/>
                        </a:rPr>
                        <a:t>-3.6857 X 10</a:t>
                      </a:r>
                      <a:r>
                        <a:rPr lang="en-MY" sz="1600" baseline="30000">
                          <a:effectLst/>
                        </a:rPr>
                        <a:t>6</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158944334"/>
                  </a:ext>
                </a:extLst>
              </a:tr>
              <a:tr h="0">
                <a:tc>
                  <a:txBody>
                    <a:bodyPr/>
                    <a:lstStyle/>
                    <a:p>
                      <a:pPr marL="0" marR="0" algn="ctr">
                        <a:spcBef>
                          <a:spcPts val="0"/>
                        </a:spcBef>
                        <a:spcAft>
                          <a:spcPts val="0"/>
                        </a:spcAft>
                      </a:pPr>
                      <a:r>
                        <a:rPr lang="en-US" sz="1600">
                          <a:effectLst/>
                        </a:rPr>
                        <a:t>3</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0.04, 0</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dirty="0">
                          <a:effectLst/>
                        </a:rPr>
                        <a:t>0.01 -0.04</a:t>
                      </a:r>
                      <a:endParaRPr lang="en-MY" sz="1600" dirty="0">
                        <a:effectLst/>
                        <a:latin typeface="Sabon"/>
                        <a:ea typeface="Times New Roman" panose="02020603050405020304" pitchFamily="18" charset="0"/>
                        <a:cs typeface="Times New Roman" panose="02020603050405020304" pitchFamily="18" charset="0"/>
                      </a:endParaRPr>
                    </a:p>
                  </a:txBody>
                  <a:tcPr marL="0" marR="0" marT="0" marB="0"/>
                </a:tc>
                <a:tc>
                  <a:txBody>
                    <a:bodyPr/>
                    <a:lstStyle/>
                    <a:p>
                      <a:pPr marL="0" marR="0" algn="ctr">
                        <a:spcBef>
                          <a:spcPts val="0"/>
                        </a:spcBef>
                        <a:spcAft>
                          <a:spcPts val="0"/>
                        </a:spcAft>
                      </a:pPr>
                      <a:r>
                        <a:rPr lang="en-MY" sz="1600">
                          <a:effectLst/>
                        </a:rPr>
                        <a:t>6.2010 X 10</a:t>
                      </a:r>
                      <a:r>
                        <a:rPr lang="en-MY" sz="1600" baseline="30000">
                          <a:effectLst/>
                        </a:rPr>
                        <a:t>-2</a:t>
                      </a:r>
                      <a:r>
                        <a:rPr lang="en-MY" sz="1600">
                          <a:effectLst/>
                        </a:rPr>
                        <a:t>/8</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5.5620 X 10</a:t>
                      </a:r>
                      <a:r>
                        <a:rPr lang="en-MY" sz="1600" baseline="30000">
                          <a:effectLst/>
                        </a:rPr>
                        <a:t>1</a:t>
                      </a:r>
                      <a:r>
                        <a:rPr lang="en-MY" sz="1600">
                          <a:effectLst/>
                        </a:rPr>
                        <a:t>/8</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4.4068 X 10</a:t>
                      </a:r>
                      <a:r>
                        <a:rPr lang="en-MY" sz="1600" baseline="30000">
                          <a:effectLst/>
                        </a:rPr>
                        <a:t>2</a:t>
                      </a:r>
                      <a:r>
                        <a:rPr lang="en-MY" sz="1600">
                          <a:effectLst/>
                        </a:rPr>
                        <a:t>/8</a:t>
                      </a:r>
                      <a:endParaRPr lang="en-MY" sz="1600">
                        <a:effectLst/>
                        <a:latin typeface="Sabon"/>
                        <a:ea typeface="Times New Roman" panose="02020603050405020304" pitchFamily="18" charset="0"/>
                        <a:cs typeface="Times New Roman" panose="02020603050405020304" pitchFamily="18" charset="0"/>
                      </a:endParaRPr>
                    </a:p>
                  </a:txBody>
                  <a:tcPr marL="6985" marR="6985" marT="6985" marB="0"/>
                </a:tc>
                <a:tc>
                  <a:txBody>
                    <a:bodyPr/>
                    <a:lstStyle/>
                    <a:p>
                      <a:pPr marL="0" marR="0" algn="ctr">
                        <a:spcBef>
                          <a:spcPts val="0"/>
                        </a:spcBef>
                        <a:spcAft>
                          <a:spcPts val="0"/>
                        </a:spcAft>
                      </a:pPr>
                      <a:r>
                        <a:rPr lang="en-MY" sz="1600" dirty="0">
                          <a:effectLst/>
                        </a:rPr>
                        <a:t>-3.6857 X 10</a:t>
                      </a:r>
                      <a:r>
                        <a:rPr lang="en-MY" sz="1600" baseline="30000" dirty="0">
                          <a:effectLst/>
                        </a:rPr>
                        <a:t>6</a:t>
                      </a:r>
                      <a:r>
                        <a:rPr lang="en-MY" sz="1600" dirty="0">
                          <a:effectLst/>
                        </a:rPr>
                        <a:t>/8</a:t>
                      </a:r>
                      <a:endParaRPr lang="en-MY" sz="1600" dirty="0">
                        <a:effectLst/>
                        <a:latin typeface="Sabon"/>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947989677"/>
                  </a:ext>
                </a:extLst>
              </a:tr>
            </a:tbl>
          </a:graphicData>
        </a:graphic>
      </p:graphicFrame>
    </p:spTree>
    <p:extLst>
      <p:ext uri="{BB962C8B-B14F-4D97-AF65-F5344CB8AC3E}">
        <p14:creationId xmlns:p14="http://schemas.microsoft.com/office/powerpoint/2010/main" val="93577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7975" y="857250"/>
            <a:ext cx="2486025" cy="4743450"/>
          </a:xfrm>
          <a:prstGeom prst="rect">
            <a:avLst/>
          </a:prstGeom>
        </p:spPr>
      </p:pic>
      <p:pic>
        <p:nvPicPr>
          <p:cNvPr id="5" name="Picture 4"/>
          <p:cNvPicPr>
            <a:picLocks noChangeAspect="1"/>
          </p:cNvPicPr>
          <p:nvPr/>
        </p:nvPicPr>
        <p:blipFill>
          <a:blip r:embed="rId3"/>
          <a:stretch>
            <a:fillRect/>
          </a:stretch>
        </p:blipFill>
        <p:spPr>
          <a:xfrm>
            <a:off x="0" y="5629677"/>
            <a:ext cx="9144000" cy="285750"/>
          </a:xfrm>
          <a:prstGeom prst="rect">
            <a:avLst/>
          </a:prstGeom>
        </p:spPr>
      </p:pic>
      <p:sp>
        <p:nvSpPr>
          <p:cNvPr id="6" name="Rectangle 5"/>
          <p:cNvSpPr/>
          <p:nvPr/>
        </p:nvSpPr>
        <p:spPr>
          <a:xfrm>
            <a:off x="450761" y="1520815"/>
            <a:ext cx="8693239" cy="3416320"/>
          </a:xfrm>
          <a:prstGeom prst="rect">
            <a:avLst/>
          </a:prstGeom>
        </p:spPr>
        <p:txBody>
          <a:bodyPr wrap="square">
            <a:spAutoFit/>
          </a:bodyPr>
          <a:lstStyle/>
          <a:p>
            <a:r>
              <a:rPr lang="en-US" sz="2400" dirty="0">
                <a:solidFill>
                  <a:srgbClr val="000000"/>
                </a:solidFill>
                <a:latin typeface="Arial" panose="020B0604020202020204" pitchFamily="34" charset="0"/>
              </a:rPr>
              <a:t>	</a:t>
            </a:r>
            <a:endParaRPr lang="en-US" sz="3200" dirty="0">
              <a:solidFill>
                <a:srgbClr val="000000"/>
              </a:solidFill>
            </a:endParaRPr>
          </a:p>
          <a:p>
            <a:pPr fontAlgn="auto">
              <a:spcAft>
                <a:spcPts val="0"/>
              </a:spcAft>
              <a:buClr>
                <a:schemeClr val="accent3"/>
              </a:buClr>
              <a:defRPr/>
            </a:pPr>
            <a:r>
              <a:rPr lang="en-US" sz="9600" b="1" dirty="0">
                <a:solidFill>
                  <a:srgbClr val="0070C0"/>
                </a:solidFill>
              </a:rPr>
              <a:t>Results and</a:t>
            </a:r>
          </a:p>
          <a:p>
            <a:pPr fontAlgn="auto">
              <a:spcAft>
                <a:spcPts val="0"/>
              </a:spcAft>
              <a:buClr>
                <a:schemeClr val="accent3"/>
              </a:buClr>
              <a:defRPr/>
            </a:pPr>
            <a:r>
              <a:rPr lang="en-US" sz="9600" b="1" dirty="0">
                <a:solidFill>
                  <a:srgbClr val="0070C0"/>
                </a:solidFill>
                <a:latin typeface="Arial" panose="020B0604020202020204" pitchFamily="34" charset="0"/>
              </a:rPr>
              <a:t>Discussion</a:t>
            </a:r>
            <a:r>
              <a:rPr lang="en-US" dirty="0">
                <a:solidFill>
                  <a:srgbClr val="000000"/>
                </a:solidFill>
                <a:latin typeface="Arial" panose="020B0604020202020204" pitchFamily="34" charset="0"/>
              </a:rPr>
              <a:t>	</a:t>
            </a:r>
          </a:p>
        </p:txBody>
      </p:sp>
    </p:spTree>
    <p:extLst>
      <p:ext uri="{BB962C8B-B14F-4D97-AF65-F5344CB8AC3E}">
        <p14:creationId xmlns:p14="http://schemas.microsoft.com/office/powerpoint/2010/main" val="41008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Tracking Result: Case 1</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pic>
        <p:nvPicPr>
          <p:cNvPr id="5" name="Picture 4">
            <a:extLst>
              <a:ext uri="{FF2B5EF4-FFF2-40B4-BE49-F238E27FC236}">
                <a16:creationId xmlns:a16="http://schemas.microsoft.com/office/drawing/2014/main" id="{112DD983-7D3A-106D-40A2-60510843B5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5200" y="1682869"/>
            <a:ext cx="6553191" cy="4350346"/>
          </a:xfrm>
          <a:prstGeom prst="rect">
            <a:avLst/>
          </a:prstGeom>
          <a:noFill/>
          <a:ln>
            <a:noFill/>
          </a:ln>
        </p:spPr>
      </p:pic>
      <p:sp>
        <p:nvSpPr>
          <p:cNvPr id="7" name="TextBox 6">
            <a:extLst>
              <a:ext uri="{FF2B5EF4-FFF2-40B4-BE49-F238E27FC236}">
                <a16:creationId xmlns:a16="http://schemas.microsoft.com/office/drawing/2014/main" id="{387272F6-B36F-337E-00F5-EBE528FA3D8E}"/>
              </a:ext>
            </a:extLst>
          </p:cNvPr>
          <p:cNvSpPr txBox="1"/>
          <p:nvPr/>
        </p:nvSpPr>
        <p:spPr>
          <a:xfrm>
            <a:off x="1846216" y="1048484"/>
            <a:ext cx="5804264" cy="461665"/>
          </a:xfrm>
          <a:prstGeom prst="rect">
            <a:avLst/>
          </a:prstGeom>
          <a:noFill/>
        </p:spPr>
        <p:txBody>
          <a:bodyPr wrap="square">
            <a:spAutoFit/>
          </a:bodyPr>
          <a:lstStyle/>
          <a:p>
            <a:r>
              <a:rPr lang="en-GB" sz="2400" dirty="0">
                <a:effectLst/>
                <a:latin typeface="Times New Roman" panose="02020603050405020304" pitchFamily="18" charset="0"/>
                <a:ea typeface="Times New Roman" panose="02020603050405020304" pitchFamily="18" charset="0"/>
              </a:rPr>
              <a:t>Horizontal phase space at end of the ring </a:t>
            </a:r>
            <a:endParaRPr lang="en-MY" sz="2400" dirty="0"/>
          </a:p>
        </p:txBody>
      </p:sp>
    </p:spTree>
    <p:extLst>
      <p:ext uri="{BB962C8B-B14F-4D97-AF65-F5344CB8AC3E}">
        <p14:creationId xmlns:p14="http://schemas.microsoft.com/office/powerpoint/2010/main" val="256670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Tracking Result: Case 1</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sp>
        <p:nvSpPr>
          <p:cNvPr id="7" name="TextBox 6">
            <a:extLst>
              <a:ext uri="{FF2B5EF4-FFF2-40B4-BE49-F238E27FC236}">
                <a16:creationId xmlns:a16="http://schemas.microsoft.com/office/drawing/2014/main" id="{387272F6-B36F-337E-00F5-EBE528FA3D8E}"/>
              </a:ext>
            </a:extLst>
          </p:cNvPr>
          <p:cNvSpPr txBox="1"/>
          <p:nvPr/>
        </p:nvSpPr>
        <p:spPr>
          <a:xfrm>
            <a:off x="1846216" y="1048484"/>
            <a:ext cx="5804264" cy="461665"/>
          </a:xfrm>
          <a:prstGeom prst="rect">
            <a:avLst/>
          </a:prstGeom>
          <a:noFill/>
        </p:spPr>
        <p:txBody>
          <a:bodyPr wrap="square">
            <a:spAutoFit/>
          </a:bodyPr>
          <a:lstStyle/>
          <a:p>
            <a:r>
              <a:rPr lang="en-GB" sz="2400" dirty="0">
                <a:effectLst/>
                <a:latin typeface="Times New Roman" panose="02020603050405020304" pitchFamily="18" charset="0"/>
                <a:ea typeface="Times New Roman" panose="02020603050405020304" pitchFamily="18" charset="0"/>
              </a:rPr>
              <a:t>Vertical phase space at end of the ring </a:t>
            </a:r>
            <a:endParaRPr lang="en-MY" sz="2400" dirty="0"/>
          </a:p>
        </p:txBody>
      </p:sp>
      <p:pic>
        <p:nvPicPr>
          <p:cNvPr id="6" name="Picture 5">
            <a:extLst>
              <a:ext uri="{FF2B5EF4-FFF2-40B4-BE49-F238E27FC236}">
                <a16:creationId xmlns:a16="http://schemas.microsoft.com/office/drawing/2014/main" id="{2F04371C-F282-CA9B-01D9-85C5C5AAA3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567" y="1510149"/>
            <a:ext cx="6622124" cy="4214079"/>
          </a:xfrm>
          <a:prstGeom prst="rect">
            <a:avLst/>
          </a:prstGeom>
          <a:noFill/>
          <a:ln>
            <a:noFill/>
          </a:ln>
        </p:spPr>
      </p:pic>
    </p:spTree>
    <p:extLst>
      <p:ext uri="{BB962C8B-B14F-4D97-AF65-F5344CB8AC3E}">
        <p14:creationId xmlns:p14="http://schemas.microsoft.com/office/powerpoint/2010/main" val="45751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Tracking Result: Case 2</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sp>
        <p:nvSpPr>
          <p:cNvPr id="7" name="TextBox 6">
            <a:extLst>
              <a:ext uri="{FF2B5EF4-FFF2-40B4-BE49-F238E27FC236}">
                <a16:creationId xmlns:a16="http://schemas.microsoft.com/office/drawing/2014/main" id="{387272F6-B36F-337E-00F5-EBE528FA3D8E}"/>
              </a:ext>
            </a:extLst>
          </p:cNvPr>
          <p:cNvSpPr txBox="1"/>
          <p:nvPr/>
        </p:nvSpPr>
        <p:spPr>
          <a:xfrm>
            <a:off x="1846216" y="1048484"/>
            <a:ext cx="5804264" cy="461665"/>
          </a:xfrm>
          <a:prstGeom prst="rect">
            <a:avLst/>
          </a:prstGeom>
          <a:noFill/>
        </p:spPr>
        <p:txBody>
          <a:bodyPr wrap="square">
            <a:spAutoFit/>
          </a:bodyPr>
          <a:lstStyle/>
          <a:p>
            <a:r>
              <a:rPr lang="en-GB" sz="2400" dirty="0">
                <a:effectLst/>
                <a:latin typeface="Times New Roman" panose="02020603050405020304" pitchFamily="18" charset="0"/>
                <a:ea typeface="Times New Roman" panose="02020603050405020304" pitchFamily="18" charset="0"/>
              </a:rPr>
              <a:t>Horizontal phase space at end of the ring </a:t>
            </a:r>
            <a:endParaRPr lang="en-MY" sz="2400" dirty="0"/>
          </a:p>
        </p:txBody>
      </p:sp>
      <p:pic>
        <p:nvPicPr>
          <p:cNvPr id="6" name="Picture 5">
            <a:extLst>
              <a:ext uri="{FF2B5EF4-FFF2-40B4-BE49-F238E27FC236}">
                <a16:creationId xmlns:a16="http://schemas.microsoft.com/office/drawing/2014/main" id="{72AD1CD9-1D74-A1D4-7666-ED0F001485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520" y="1510149"/>
            <a:ext cx="6442832" cy="4469448"/>
          </a:xfrm>
          <a:prstGeom prst="rect">
            <a:avLst/>
          </a:prstGeom>
          <a:noFill/>
          <a:ln>
            <a:noFill/>
          </a:ln>
        </p:spPr>
      </p:pic>
    </p:spTree>
    <p:extLst>
      <p:ext uri="{BB962C8B-B14F-4D97-AF65-F5344CB8AC3E}">
        <p14:creationId xmlns:p14="http://schemas.microsoft.com/office/powerpoint/2010/main" val="191895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Tracking Result: Case 2</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sp>
        <p:nvSpPr>
          <p:cNvPr id="7" name="TextBox 6">
            <a:extLst>
              <a:ext uri="{FF2B5EF4-FFF2-40B4-BE49-F238E27FC236}">
                <a16:creationId xmlns:a16="http://schemas.microsoft.com/office/drawing/2014/main" id="{387272F6-B36F-337E-00F5-EBE528FA3D8E}"/>
              </a:ext>
            </a:extLst>
          </p:cNvPr>
          <p:cNvSpPr txBox="1"/>
          <p:nvPr/>
        </p:nvSpPr>
        <p:spPr>
          <a:xfrm>
            <a:off x="1846216" y="1048484"/>
            <a:ext cx="5804264" cy="461665"/>
          </a:xfrm>
          <a:prstGeom prst="rect">
            <a:avLst/>
          </a:prstGeom>
          <a:noFill/>
        </p:spPr>
        <p:txBody>
          <a:bodyPr wrap="square">
            <a:spAutoFit/>
          </a:bodyPr>
          <a:lstStyle/>
          <a:p>
            <a:r>
              <a:rPr lang="en-GB" sz="2400" dirty="0">
                <a:effectLst/>
                <a:latin typeface="Times New Roman" panose="02020603050405020304" pitchFamily="18" charset="0"/>
                <a:ea typeface="Times New Roman" panose="02020603050405020304" pitchFamily="18" charset="0"/>
              </a:rPr>
              <a:t>Vertical phase space at end of the ring </a:t>
            </a:r>
            <a:endParaRPr lang="en-MY" sz="2400" dirty="0"/>
          </a:p>
        </p:txBody>
      </p:sp>
      <p:pic>
        <p:nvPicPr>
          <p:cNvPr id="5" name="Picture 4">
            <a:extLst>
              <a:ext uri="{FF2B5EF4-FFF2-40B4-BE49-F238E27FC236}">
                <a16:creationId xmlns:a16="http://schemas.microsoft.com/office/drawing/2014/main" id="{CEDC4B0C-574B-3293-FAD3-2344E87CF3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727" y="1581200"/>
            <a:ext cx="6944315" cy="4384675"/>
          </a:xfrm>
          <a:prstGeom prst="rect">
            <a:avLst/>
          </a:prstGeom>
          <a:noFill/>
          <a:ln>
            <a:noFill/>
          </a:ln>
        </p:spPr>
      </p:pic>
    </p:spTree>
    <p:extLst>
      <p:ext uri="{BB962C8B-B14F-4D97-AF65-F5344CB8AC3E}">
        <p14:creationId xmlns:p14="http://schemas.microsoft.com/office/powerpoint/2010/main" val="26046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Tracking Result: Case 3</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sp>
        <p:nvSpPr>
          <p:cNvPr id="7" name="TextBox 6">
            <a:extLst>
              <a:ext uri="{FF2B5EF4-FFF2-40B4-BE49-F238E27FC236}">
                <a16:creationId xmlns:a16="http://schemas.microsoft.com/office/drawing/2014/main" id="{387272F6-B36F-337E-00F5-EBE528FA3D8E}"/>
              </a:ext>
            </a:extLst>
          </p:cNvPr>
          <p:cNvSpPr txBox="1"/>
          <p:nvPr/>
        </p:nvSpPr>
        <p:spPr>
          <a:xfrm>
            <a:off x="1846216" y="1048484"/>
            <a:ext cx="5804264" cy="461665"/>
          </a:xfrm>
          <a:prstGeom prst="rect">
            <a:avLst/>
          </a:prstGeom>
          <a:noFill/>
        </p:spPr>
        <p:txBody>
          <a:bodyPr wrap="square">
            <a:spAutoFit/>
          </a:bodyPr>
          <a:lstStyle/>
          <a:p>
            <a:r>
              <a:rPr lang="en-GB" sz="2400" dirty="0">
                <a:effectLst/>
                <a:latin typeface="Times New Roman" panose="02020603050405020304" pitchFamily="18" charset="0"/>
                <a:ea typeface="Times New Roman" panose="02020603050405020304" pitchFamily="18" charset="0"/>
              </a:rPr>
              <a:t>Horizontal phase space at end of the ring </a:t>
            </a:r>
            <a:endParaRPr lang="en-MY" sz="2400" dirty="0"/>
          </a:p>
        </p:txBody>
      </p:sp>
      <p:pic>
        <p:nvPicPr>
          <p:cNvPr id="5" name="Picture 4">
            <a:extLst>
              <a:ext uri="{FF2B5EF4-FFF2-40B4-BE49-F238E27FC236}">
                <a16:creationId xmlns:a16="http://schemas.microsoft.com/office/drawing/2014/main" id="{D1B415B3-55C8-E057-1005-508914174D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330" y="1548790"/>
            <a:ext cx="6980580" cy="4669130"/>
          </a:xfrm>
          <a:prstGeom prst="rect">
            <a:avLst/>
          </a:prstGeom>
          <a:noFill/>
          <a:ln>
            <a:noFill/>
          </a:ln>
        </p:spPr>
      </p:pic>
    </p:spTree>
    <p:extLst>
      <p:ext uri="{BB962C8B-B14F-4D97-AF65-F5344CB8AC3E}">
        <p14:creationId xmlns:p14="http://schemas.microsoft.com/office/powerpoint/2010/main" val="386908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7975" y="857250"/>
            <a:ext cx="2486025" cy="4743450"/>
          </a:xfrm>
          <a:prstGeom prst="rect">
            <a:avLst/>
          </a:prstGeom>
        </p:spPr>
      </p:pic>
      <p:pic>
        <p:nvPicPr>
          <p:cNvPr id="5" name="Picture 4"/>
          <p:cNvPicPr>
            <a:picLocks noChangeAspect="1"/>
          </p:cNvPicPr>
          <p:nvPr/>
        </p:nvPicPr>
        <p:blipFill>
          <a:blip r:embed="rId3"/>
          <a:stretch>
            <a:fillRect/>
          </a:stretch>
        </p:blipFill>
        <p:spPr>
          <a:xfrm>
            <a:off x="0" y="5629677"/>
            <a:ext cx="9144000" cy="285750"/>
          </a:xfrm>
          <a:prstGeom prst="rect">
            <a:avLst/>
          </a:prstGeom>
        </p:spPr>
      </p:pic>
      <p:sp>
        <p:nvSpPr>
          <p:cNvPr id="6" name="Rectangle 5"/>
          <p:cNvSpPr/>
          <p:nvPr/>
        </p:nvSpPr>
        <p:spPr>
          <a:xfrm>
            <a:off x="225380" y="185150"/>
            <a:ext cx="8693239" cy="4308872"/>
          </a:xfrm>
          <a:prstGeom prst="rect">
            <a:avLst/>
          </a:prstGeom>
        </p:spPr>
        <p:txBody>
          <a:bodyPr wrap="square">
            <a:spAutoFit/>
          </a:bodyPr>
          <a:lstStyle/>
          <a:p>
            <a:r>
              <a:rPr lang="en-US" sz="4000" b="1" dirty="0">
                <a:solidFill>
                  <a:schemeClr val="accent5"/>
                </a:solidFill>
                <a:latin typeface="Arial" panose="020B0604020202020204" pitchFamily="34" charset="0"/>
              </a:rPr>
              <a:t>Outline</a:t>
            </a:r>
          </a:p>
          <a:p>
            <a:r>
              <a:rPr lang="en-US" sz="2400" dirty="0">
                <a:solidFill>
                  <a:srgbClr val="000000"/>
                </a:solidFill>
                <a:latin typeface="Arial" panose="020B0604020202020204" pitchFamily="34" charset="0"/>
              </a:rPr>
              <a:t>	</a:t>
            </a:r>
            <a:endParaRPr lang="en-US" sz="3200" dirty="0">
              <a:solidFill>
                <a:srgbClr val="000000"/>
              </a:solidFill>
            </a:endParaRPr>
          </a:p>
          <a:p>
            <a:pPr marL="571500" indent="-571500" fontAlgn="auto">
              <a:spcAft>
                <a:spcPts val="0"/>
              </a:spcAft>
              <a:buClr>
                <a:schemeClr val="accent3"/>
              </a:buClr>
              <a:buFont typeface="+mj-lt"/>
              <a:buAutoNum type="romanLcPeriod"/>
              <a:defRPr/>
            </a:pPr>
            <a:r>
              <a:rPr lang="en-US" sz="3200" b="1" dirty="0"/>
              <a:t>Hadron  Driver </a:t>
            </a:r>
          </a:p>
          <a:p>
            <a:pPr marL="571500" indent="-571500" fontAlgn="auto">
              <a:spcAft>
                <a:spcPts val="0"/>
              </a:spcAft>
              <a:buClr>
                <a:schemeClr val="accent3"/>
              </a:buClr>
              <a:buFont typeface="+mj-lt"/>
              <a:buAutoNum type="romanLcPeriod"/>
              <a:defRPr/>
            </a:pPr>
            <a:r>
              <a:rPr lang="en-US" sz="3200" b="1" dirty="0"/>
              <a:t>Lattice Requirements</a:t>
            </a:r>
          </a:p>
          <a:p>
            <a:pPr marL="571500" indent="-571500" fontAlgn="auto">
              <a:spcAft>
                <a:spcPts val="0"/>
              </a:spcAft>
              <a:buClr>
                <a:schemeClr val="accent3"/>
              </a:buClr>
              <a:buFont typeface="+mj-lt"/>
              <a:buAutoNum type="romanLcPeriod"/>
              <a:defRPr/>
            </a:pPr>
            <a:r>
              <a:rPr lang="en-US" sz="3200" b="1" dirty="0"/>
              <a:t>Lattice Parameters</a:t>
            </a:r>
          </a:p>
          <a:p>
            <a:pPr marL="571500" indent="-571500" fontAlgn="auto">
              <a:spcAft>
                <a:spcPts val="0"/>
              </a:spcAft>
              <a:buClr>
                <a:schemeClr val="accent3"/>
              </a:buClr>
              <a:buFont typeface="+mj-lt"/>
              <a:buAutoNum type="romanLcPeriod"/>
              <a:defRPr/>
            </a:pPr>
            <a:r>
              <a:rPr lang="en-US" sz="3200" b="1" dirty="0"/>
              <a:t>Simulation</a:t>
            </a:r>
          </a:p>
          <a:p>
            <a:pPr marL="571500" indent="-571500" fontAlgn="auto">
              <a:spcAft>
                <a:spcPts val="0"/>
              </a:spcAft>
              <a:buClr>
                <a:schemeClr val="accent3"/>
              </a:buClr>
              <a:buFont typeface="+mj-lt"/>
              <a:buAutoNum type="romanLcPeriod"/>
              <a:defRPr/>
            </a:pPr>
            <a:r>
              <a:rPr lang="en-US" sz="3200" b="1" dirty="0"/>
              <a:t>Results and Discussion</a:t>
            </a:r>
          </a:p>
          <a:p>
            <a:pPr marL="857250" indent="-857250" fontAlgn="auto">
              <a:spcAft>
                <a:spcPts val="0"/>
              </a:spcAft>
              <a:buClr>
                <a:schemeClr val="accent3"/>
              </a:buClr>
              <a:buFont typeface="+mj-lt"/>
              <a:buAutoNum type="romanLcPeriod" startAt="3"/>
              <a:defRPr/>
            </a:pPr>
            <a:r>
              <a:rPr lang="en-US" sz="3200" b="1" dirty="0"/>
              <a:t>Conclusion</a:t>
            </a:r>
          </a:p>
          <a:p>
            <a:r>
              <a:rPr lang="en-US"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98676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1350"/>
            <a:ext cx="9144000" cy="477054"/>
          </a:xfrm>
          <a:solidFill>
            <a:srgbClr val="002060"/>
          </a:solidFill>
        </p:spPr>
        <p:txBody>
          <a:bodyPr>
            <a:spAutoFit/>
          </a:bodyPr>
          <a:lstStyle/>
          <a:p>
            <a:pPr algn="ctr" eaLnBrk="1" hangingPunct="1"/>
            <a:r>
              <a:rPr lang="en-US" altLang="ja-JP" sz="2800" b="1" dirty="0">
                <a:solidFill>
                  <a:srgbClr val="FFFF00"/>
                </a:solidFill>
              </a:rPr>
              <a:t>Tracking Result: Case 3</a:t>
            </a:r>
            <a:endParaRPr lang="ja-JP" altLang="en-US" sz="1400" b="1" dirty="0">
              <a:solidFill>
                <a:srgbClr val="FFFF00"/>
              </a:solidFill>
            </a:endParaRPr>
          </a:p>
        </p:txBody>
      </p:sp>
      <p:pic>
        <p:nvPicPr>
          <p:cNvPr id="9" name="Picture 8">
            <a:extLst>
              <a:ext uri="{FF2B5EF4-FFF2-40B4-BE49-F238E27FC236}">
                <a16:creationId xmlns:a16="http://schemas.microsoft.com/office/drawing/2014/main" id="{DF3D3CE2-A899-4C5E-9FDA-907068964CDE}"/>
              </a:ext>
            </a:extLst>
          </p:cNvPr>
          <p:cNvPicPr>
            <a:picLocks noChangeAspect="1"/>
          </p:cNvPicPr>
          <p:nvPr/>
        </p:nvPicPr>
        <p:blipFill>
          <a:blip r:embed="rId3"/>
          <a:stretch>
            <a:fillRect/>
          </a:stretch>
        </p:blipFill>
        <p:spPr>
          <a:xfrm>
            <a:off x="9796" y="6132156"/>
            <a:ext cx="9144000" cy="285750"/>
          </a:xfrm>
          <a:prstGeom prst="rect">
            <a:avLst/>
          </a:prstGeom>
        </p:spPr>
      </p:pic>
      <p:sp>
        <p:nvSpPr>
          <p:cNvPr id="7" name="TextBox 6">
            <a:extLst>
              <a:ext uri="{FF2B5EF4-FFF2-40B4-BE49-F238E27FC236}">
                <a16:creationId xmlns:a16="http://schemas.microsoft.com/office/drawing/2014/main" id="{387272F6-B36F-337E-00F5-EBE528FA3D8E}"/>
              </a:ext>
            </a:extLst>
          </p:cNvPr>
          <p:cNvSpPr txBox="1"/>
          <p:nvPr/>
        </p:nvSpPr>
        <p:spPr>
          <a:xfrm>
            <a:off x="1846216" y="1048484"/>
            <a:ext cx="5804264" cy="461665"/>
          </a:xfrm>
          <a:prstGeom prst="rect">
            <a:avLst/>
          </a:prstGeom>
          <a:noFill/>
        </p:spPr>
        <p:txBody>
          <a:bodyPr wrap="square">
            <a:spAutoFit/>
          </a:bodyPr>
          <a:lstStyle/>
          <a:p>
            <a:r>
              <a:rPr lang="en-GB" sz="2400" dirty="0">
                <a:effectLst/>
                <a:latin typeface="Times New Roman" panose="02020603050405020304" pitchFamily="18" charset="0"/>
                <a:ea typeface="Times New Roman" panose="02020603050405020304" pitchFamily="18" charset="0"/>
              </a:rPr>
              <a:t>Vertical phase space at end of the ring </a:t>
            </a:r>
            <a:endParaRPr lang="en-MY" sz="2400" dirty="0"/>
          </a:p>
        </p:txBody>
      </p:sp>
      <p:pic>
        <p:nvPicPr>
          <p:cNvPr id="5" name="Picture 4">
            <a:extLst>
              <a:ext uri="{FF2B5EF4-FFF2-40B4-BE49-F238E27FC236}">
                <a16:creationId xmlns:a16="http://schemas.microsoft.com/office/drawing/2014/main" id="{AA0F3AFB-5003-5787-009C-FC23B8032A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6607" y="1468691"/>
            <a:ext cx="7355243" cy="4704924"/>
          </a:xfrm>
          <a:prstGeom prst="rect">
            <a:avLst/>
          </a:prstGeom>
          <a:noFill/>
          <a:ln>
            <a:noFill/>
          </a:ln>
        </p:spPr>
      </p:pic>
    </p:spTree>
    <p:extLst>
      <p:ext uri="{BB962C8B-B14F-4D97-AF65-F5344CB8AC3E}">
        <p14:creationId xmlns:p14="http://schemas.microsoft.com/office/powerpoint/2010/main" val="122674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0284"/>
            <a:ext cx="9144000" cy="480131"/>
          </a:xfrm>
          <a:solidFill>
            <a:srgbClr val="002060"/>
          </a:solidFill>
        </p:spPr>
        <p:txBody>
          <a:bodyPr>
            <a:spAutoFit/>
          </a:bodyPr>
          <a:lstStyle/>
          <a:p>
            <a:pPr algn="ctr" eaLnBrk="1" hangingPunct="1"/>
            <a:r>
              <a:rPr lang="en-US" altLang="ja-JP" sz="2800" b="1" dirty="0">
                <a:solidFill>
                  <a:srgbClr val="FFFF00"/>
                </a:solidFill>
              </a:rPr>
              <a:t>Discussion</a:t>
            </a:r>
            <a:endParaRPr lang="ja-JP" altLang="en-US" sz="1400" b="1" dirty="0">
              <a:solidFill>
                <a:srgbClr val="FFFF00"/>
              </a:solidFill>
            </a:endParaRPr>
          </a:p>
        </p:txBody>
      </p:sp>
      <p:pic>
        <p:nvPicPr>
          <p:cNvPr id="7" name="Picture 6">
            <a:extLst>
              <a:ext uri="{FF2B5EF4-FFF2-40B4-BE49-F238E27FC236}">
                <a16:creationId xmlns:a16="http://schemas.microsoft.com/office/drawing/2014/main" id="{994C0FA8-6ED3-6DEC-7E8B-E0021B37BAD9}"/>
              </a:ext>
            </a:extLst>
          </p:cNvPr>
          <p:cNvPicPr>
            <a:picLocks noChangeAspect="1"/>
          </p:cNvPicPr>
          <p:nvPr/>
        </p:nvPicPr>
        <p:blipFill>
          <a:blip r:embed="rId3"/>
          <a:stretch>
            <a:fillRect/>
          </a:stretch>
        </p:blipFill>
        <p:spPr>
          <a:xfrm>
            <a:off x="101600" y="2131549"/>
            <a:ext cx="9042400" cy="4755702"/>
          </a:xfrm>
          <a:prstGeom prst="rect">
            <a:avLst/>
          </a:prstGeom>
        </p:spPr>
      </p:pic>
      <p:graphicFrame>
        <p:nvGraphicFramePr>
          <p:cNvPr id="8" name="Table 7">
            <a:extLst>
              <a:ext uri="{FF2B5EF4-FFF2-40B4-BE49-F238E27FC236}">
                <a16:creationId xmlns:a16="http://schemas.microsoft.com/office/drawing/2014/main" id="{F49AD9B2-A1CF-C6B3-0E01-EE47946BA29F}"/>
              </a:ext>
            </a:extLst>
          </p:cNvPr>
          <p:cNvGraphicFramePr>
            <a:graphicFrameLocks noGrp="1"/>
          </p:cNvGraphicFramePr>
          <p:nvPr>
            <p:extLst>
              <p:ext uri="{D42A27DB-BD31-4B8C-83A1-F6EECF244321}">
                <p14:modId xmlns:p14="http://schemas.microsoft.com/office/powerpoint/2010/main" val="1303782171"/>
              </p:ext>
            </p:extLst>
          </p:nvPr>
        </p:nvGraphicFramePr>
        <p:xfrm>
          <a:off x="470472" y="603385"/>
          <a:ext cx="8203056" cy="1425194"/>
        </p:xfrm>
        <a:graphic>
          <a:graphicData uri="http://schemas.openxmlformats.org/drawingml/2006/table">
            <a:tbl>
              <a:tblPr firstRow="1" bandRow="1">
                <a:tableStyleId>{5C22544A-7EE6-4342-B048-85BDC9FD1C3A}</a:tableStyleId>
              </a:tblPr>
              <a:tblGrid>
                <a:gridCol w="573722">
                  <a:extLst>
                    <a:ext uri="{9D8B030D-6E8A-4147-A177-3AD203B41FA5}">
                      <a16:colId xmlns:a16="http://schemas.microsoft.com/office/drawing/2014/main" val="4249362299"/>
                    </a:ext>
                  </a:extLst>
                </a:gridCol>
                <a:gridCol w="1443672">
                  <a:extLst>
                    <a:ext uri="{9D8B030D-6E8A-4147-A177-3AD203B41FA5}">
                      <a16:colId xmlns:a16="http://schemas.microsoft.com/office/drawing/2014/main" val="1189593641"/>
                    </a:ext>
                  </a:extLst>
                </a:gridCol>
                <a:gridCol w="1402398">
                  <a:extLst>
                    <a:ext uri="{9D8B030D-6E8A-4147-A177-3AD203B41FA5}">
                      <a16:colId xmlns:a16="http://schemas.microsoft.com/office/drawing/2014/main" val="1363640411"/>
                    </a:ext>
                  </a:extLst>
                </a:gridCol>
                <a:gridCol w="1279207">
                  <a:extLst>
                    <a:ext uri="{9D8B030D-6E8A-4147-A177-3AD203B41FA5}">
                      <a16:colId xmlns:a16="http://schemas.microsoft.com/office/drawing/2014/main" val="2684261370"/>
                    </a:ext>
                  </a:extLst>
                </a:gridCol>
                <a:gridCol w="1464310">
                  <a:extLst>
                    <a:ext uri="{9D8B030D-6E8A-4147-A177-3AD203B41FA5}">
                      <a16:colId xmlns:a16="http://schemas.microsoft.com/office/drawing/2014/main" val="3778290183"/>
                    </a:ext>
                  </a:extLst>
                </a:gridCol>
                <a:gridCol w="2039747">
                  <a:extLst>
                    <a:ext uri="{9D8B030D-6E8A-4147-A177-3AD203B41FA5}">
                      <a16:colId xmlns:a16="http://schemas.microsoft.com/office/drawing/2014/main" val="42080989"/>
                    </a:ext>
                  </a:extLst>
                </a:gridCol>
              </a:tblGrid>
              <a:tr h="269875">
                <a:tc>
                  <a:txBody>
                    <a:bodyPr/>
                    <a:lstStyle/>
                    <a:p>
                      <a:pPr marL="0" marR="0" algn="ctr">
                        <a:lnSpc>
                          <a:spcPct val="200000"/>
                        </a:lnSpc>
                        <a:spcBef>
                          <a:spcPts val="0"/>
                        </a:spcBef>
                        <a:spcAft>
                          <a:spcPts val="0"/>
                        </a:spcAft>
                      </a:pPr>
                      <a:r>
                        <a:rPr lang="en-US" sz="1600">
                          <a:effectLst/>
                        </a:rPr>
                        <a:t>Case</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a</a:t>
                      </a:r>
                      <a:r>
                        <a:rPr lang="en-MY" sz="1600" baseline="-25000">
                          <a:effectLst/>
                        </a:rPr>
                        <a:t>b</a:t>
                      </a:r>
                      <a:r>
                        <a:rPr lang="en-MY" sz="1600">
                          <a:effectLst/>
                        </a:rPr>
                        <a:t> [m</a:t>
                      </a:r>
                      <a:r>
                        <a:rPr lang="en-MY" sz="1600" baseline="30000">
                          <a:effectLst/>
                        </a:rPr>
                        <a:t>-2</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b</a:t>
                      </a:r>
                      <a:r>
                        <a:rPr lang="en-MY" sz="1600" baseline="-25000">
                          <a:effectLst/>
                        </a:rPr>
                        <a:t>b</a:t>
                      </a:r>
                      <a:r>
                        <a:rPr lang="en-MY" sz="1600">
                          <a:effectLst/>
                        </a:rPr>
                        <a:t> [m</a:t>
                      </a:r>
                      <a:r>
                        <a:rPr lang="en-MY" sz="1600" baseline="30000">
                          <a:effectLst/>
                        </a:rPr>
                        <a:t>-4</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a</a:t>
                      </a:r>
                      <a:r>
                        <a:rPr lang="en-MY" sz="1600" baseline="-25000">
                          <a:effectLst/>
                        </a:rPr>
                        <a:t>Q</a:t>
                      </a:r>
                      <a:r>
                        <a:rPr lang="en-MY" sz="1600">
                          <a:effectLst/>
                        </a:rPr>
                        <a:t> [m</a:t>
                      </a:r>
                      <a:r>
                        <a:rPr lang="en-MY" sz="1600" baseline="30000">
                          <a:effectLst/>
                        </a:rPr>
                        <a:t>-4</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b</a:t>
                      </a:r>
                      <a:r>
                        <a:rPr lang="en-MY" sz="1600" baseline="-25000">
                          <a:effectLst/>
                        </a:rPr>
                        <a:t>Q</a:t>
                      </a:r>
                      <a:r>
                        <a:rPr lang="en-MY" sz="1600">
                          <a:effectLst/>
                        </a:rPr>
                        <a:t> [m</a:t>
                      </a:r>
                      <a:r>
                        <a:rPr lang="en-MY" sz="1600" baseline="30000">
                          <a:effectLst/>
                        </a:rPr>
                        <a:t>-8</a:t>
                      </a:r>
                      <a:r>
                        <a:rPr lang="en-MY" sz="1600">
                          <a:effectLst/>
                        </a:rPr>
                        <a: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Stable Region X &amp; Y [m]</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91682886"/>
                  </a:ext>
                </a:extLst>
              </a:tr>
              <a:tr h="0">
                <a:tc>
                  <a:txBody>
                    <a:bodyPr/>
                    <a:lstStyle/>
                    <a:p>
                      <a:pPr marL="0" marR="0" algn="ctr">
                        <a:spcBef>
                          <a:spcPts val="0"/>
                        </a:spcBef>
                        <a:spcAft>
                          <a:spcPts val="0"/>
                        </a:spcAft>
                      </a:pPr>
                      <a:r>
                        <a:rPr lang="en-US" sz="1600">
                          <a:effectLst/>
                        </a:rPr>
                        <a:t>1</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6.2010 X 10</a:t>
                      </a:r>
                      <a:r>
                        <a:rPr lang="en-MY" sz="1600" baseline="30000">
                          <a:effectLst/>
                        </a:rPr>
                        <a:t>-2</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5.5620 X 10</a:t>
                      </a:r>
                      <a:r>
                        <a:rPr lang="en-MY" sz="1600" baseline="30000">
                          <a:effectLst/>
                        </a:rPr>
                        <a:t>1</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4.4068 X 10</a:t>
                      </a:r>
                      <a:r>
                        <a:rPr lang="en-MY" sz="1600" baseline="30000">
                          <a:effectLst/>
                        </a:rPr>
                        <a:t>2</a:t>
                      </a:r>
                      <a:endParaRPr lang="en-MY" sz="1600">
                        <a:effectLst/>
                        <a:latin typeface="Sabon"/>
                        <a:ea typeface="Times New Roman" panose="02020603050405020304" pitchFamily="18" charset="0"/>
                        <a:cs typeface="Times New Roman" panose="02020603050405020304" pitchFamily="18" charset="0"/>
                      </a:endParaRPr>
                    </a:p>
                  </a:txBody>
                  <a:tcPr marL="6985" marR="6985" marT="6985" marB="0"/>
                </a:tc>
                <a:tc>
                  <a:txBody>
                    <a:bodyPr/>
                    <a:lstStyle/>
                    <a:p>
                      <a:pPr marL="0" marR="0" algn="ctr">
                        <a:spcBef>
                          <a:spcPts val="0"/>
                        </a:spcBef>
                        <a:spcAft>
                          <a:spcPts val="0"/>
                        </a:spcAft>
                      </a:pPr>
                      <a:r>
                        <a:rPr lang="en-MY" sz="1600">
                          <a:effectLst/>
                        </a:rPr>
                        <a:t>-3.6857 X 10</a:t>
                      </a:r>
                      <a:r>
                        <a:rPr lang="en-MY" sz="1600" baseline="30000">
                          <a:effectLst/>
                        </a:rPr>
                        <a:t>6</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 0.01</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14202307"/>
                  </a:ext>
                </a:extLst>
              </a:tr>
              <a:tr h="0">
                <a:tc>
                  <a:txBody>
                    <a:bodyPr/>
                    <a:lstStyle/>
                    <a:p>
                      <a:pPr marL="0" marR="0" algn="ctr">
                        <a:spcBef>
                          <a:spcPts val="0"/>
                        </a:spcBef>
                        <a:spcAft>
                          <a:spcPts val="0"/>
                        </a:spcAft>
                      </a:pPr>
                      <a:r>
                        <a:rPr lang="en-US" sz="1600">
                          <a:effectLst/>
                        </a:rPr>
                        <a:t>2</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6.2010 X 10</a:t>
                      </a:r>
                      <a:r>
                        <a:rPr lang="en-MY" sz="1600" baseline="30000">
                          <a:effectLst/>
                        </a:rPr>
                        <a:t>-2</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5.5620 X 10</a:t>
                      </a:r>
                      <a:r>
                        <a:rPr lang="en-MY" sz="1600" baseline="30000">
                          <a:effectLst/>
                        </a:rPr>
                        <a:t>1</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4.4068 X 10</a:t>
                      </a:r>
                      <a:r>
                        <a:rPr lang="en-MY" sz="1600" baseline="30000">
                          <a:effectLst/>
                        </a:rPr>
                        <a:t>2</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985" marR="6985" marT="6985" marB="0"/>
                </a:tc>
                <a:tc>
                  <a:txBody>
                    <a:bodyPr/>
                    <a:lstStyle/>
                    <a:p>
                      <a:pPr marL="0" marR="0" algn="ctr">
                        <a:spcBef>
                          <a:spcPts val="0"/>
                        </a:spcBef>
                        <a:spcAft>
                          <a:spcPts val="0"/>
                        </a:spcAft>
                      </a:pPr>
                      <a:r>
                        <a:rPr lang="en-MY" sz="1600">
                          <a:effectLst/>
                        </a:rPr>
                        <a:t>-3.6857 X 10</a:t>
                      </a:r>
                      <a:r>
                        <a:rPr lang="en-MY" sz="1600" baseline="30000">
                          <a:effectLst/>
                        </a:rPr>
                        <a:t>6</a:t>
                      </a:r>
                      <a:r>
                        <a:rPr lang="en-MY" sz="1600">
                          <a:effectLst/>
                        </a:rPr>
                        <a:t>/4</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 0.02</a:t>
                      </a:r>
                      <a:endParaRPr lang="en-MY" sz="1600">
                        <a:effectLst/>
                        <a:latin typeface="Sabon"/>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08618855"/>
                  </a:ext>
                </a:extLst>
              </a:tr>
              <a:tr h="0">
                <a:tc>
                  <a:txBody>
                    <a:bodyPr/>
                    <a:lstStyle/>
                    <a:p>
                      <a:pPr marL="0" marR="0" algn="ctr">
                        <a:spcBef>
                          <a:spcPts val="0"/>
                        </a:spcBef>
                        <a:spcAft>
                          <a:spcPts val="0"/>
                        </a:spcAft>
                      </a:pPr>
                      <a:r>
                        <a:rPr lang="en-US" sz="1600">
                          <a:effectLst/>
                        </a:rPr>
                        <a:t>3</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6.2010 X 10</a:t>
                      </a:r>
                      <a:r>
                        <a:rPr lang="en-MY" sz="1600" baseline="30000">
                          <a:effectLst/>
                        </a:rPr>
                        <a:t>-2</a:t>
                      </a:r>
                      <a:r>
                        <a:rPr lang="en-MY" sz="1600">
                          <a:effectLst/>
                        </a:rPr>
                        <a:t>/8</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5.5620 X 10</a:t>
                      </a:r>
                      <a:r>
                        <a:rPr lang="en-MY" sz="1600" baseline="30000">
                          <a:effectLst/>
                        </a:rPr>
                        <a:t>1</a:t>
                      </a:r>
                      <a:r>
                        <a:rPr lang="en-MY" sz="1600">
                          <a:effectLst/>
                        </a:rPr>
                        <a:t>/8</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dirty="0">
                          <a:effectLst/>
                        </a:rPr>
                        <a:t>4.4068 X 10</a:t>
                      </a:r>
                      <a:r>
                        <a:rPr lang="en-MY" sz="1600" baseline="30000" dirty="0">
                          <a:effectLst/>
                        </a:rPr>
                        <a:t>2</a:t>
                      </a:r>
                      <a:r>
                        <a:rPr lang="en-MY" sz="1600" dirty="0">
                          <a:effectLst/>
                        </a:rPr>
                        <a:t>/8</a:t>
                      </a:r>
                      <a:endParaRPr lang="en-MY" sz="1600" dirty="0">
                        <a:effectLst/>
                        <a:latin typeface="Sabon"/>
                        <a:ea typeface="Times New Roman" panose="02020603050405020304" pitchFamily="18" charset="0"/>
                        <a:cs typeface="Times New Roman" panose="02020603050405020304" pitchFamily="18" charset="0"/>
                      </a:endParaRPr>
                    </a:p>
                  </a:txBody>
                  <a:tcPr marL="6985" marR="6985" marT="6985" marB="0"/>
                </a:tc>
                <a:tc>
                  <a:txBody>
                    <a:bodyPr/>
                    <a:lstStyle/>
                    <a:p>
                      <a:pPr marL="0" marR="0" algn="ctr">
                        <a:spcBef>
                          <a:spcPts val="0"/>
                        </a:spcBef>
                        <a:spcAft>
                          <a:spcPts val="0"/>
                        </a:spcAft>
                      </a:pPr>
                      <a:r>
                        <a:rPr lang="en-MY" sz="1600">
                          <a:effectLst/>
                        </a:rPr>
                        <a:t>-3.6857 X 10</a:t>
                      </a:r>
                      <a:r>
                        <a:rPr lang="en-MY" sz="1600" baseline="30000">
                          <a:effectLst/>
                        </a:rPr>
                        <a:t>6</a:t>
                      </a:r>
                      <a:r>
                        <a:rPr lang="en-MY" sz="1600">
                          <a:effectLst/>
                        </a:rPr>
                        <a:t>/8</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dirty="0">
                          <a:effectLst/>
                        </a:rPr>
                        <a:t>~ 0.04</a:t>
                      </a:r>
                      <a:endParaRPr lang="en-MY" sz="1600" dirty="0">
                        <a:effectLst/>
                        <a:latin typeface="Sabon"/>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0702372"/>
                  </a:ext>
                </a:extLst>
              </a:tr>
            </a:tbl>
          </a:graphicData>
        </a:graphic>
      </p:graphicFrame>
    </p:spTree>
    <p:extLst>
      <p:ext uri="{BB962C8B-B14F-4D97-AF65-F5344CB8AC3E}">
        <p14:creationId xmlns:p14="http://schemas.microsoft.com/office/powerpoint/2010/main" val="405759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18" y="941621"/>
            <a:ext cx="8640763" cy="5557837"/>
          </a:xfrm>
        </p:spPr>
        <p:txBody>
          <a:bodyPr>
            <a:normAutofit/>
          </a:bodyPr>
          <a:lstStyle/>
          <a:p>
            <a:pPr marR="0" algn="just">
              <a:spcBef>
                <a:spcPts val="0"/>
              </a:spcBef>
              <a:spcAft>
                <a:spcPts val="0"/>
              </a:spcAft>
              <a:buFont typeface="Wingdings" panose="05000000000000000000" pitchFamily="2" charset="2"/>
              <a:buChar char="Ø"/>
            </a:pPr>
            <a:r>
              <a:rPr lang="en-US" sz="2400" dirty="0">
                <a:latin typeface="Times New Roman" panose="02020603050405020304" pitchFamily="18" charset="0"/>
                <a:ea typeface="SimSun" panose="02010600030101010101" pitchFamily="2" charset="-122"/>
              </a:rPr>
              <a:t>A</a:t>
            </a:r>
            <a:r>
              <a:rPr lang="en-US" sz="2400" dirty="0">
                <a:effectLst/>
                <a:latin typeface="Times New Roman" panose="02020603050405020304" pitchFamily="18" charset="0"/>
                <a:ea typeface="SimSun" panose="02010600030101010101" pitchFamily="2" charset="-122"/>
              </a:rPr>
              <a:t>pproach of dynamic aperture is introduced with its evaluation.</a:t>
            </a:r>
          </a:p>
          <a:p>
            <a:pPr marR="0" algn="just">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SimSun" panose="02010600030101010101" pitchFamily="2" charset="-122"/>
              </a:rPr>
              <a:t>The magnets design is essential to achieve much larger stable region and ensure the energetic beam able to delivery to the user facility. </a:t>
            </a:r>
          </a:p>
          <a:p>
            <a:pPr marR="0" algn="just">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SimSun" panose="02010600030101010101" pitchFamily="2" charset="-122"/>
              </a:rPr>
              <a:t>In near future, the magnets need to be redesign and dynamic aperture of the ring must be evaluated again. </a:t>
            </a:r>
            <a:endParaRPr lang="en-MY" sz="2400" dirty="0">
              <a:effectLst/>
              <a:latin typeface="Times New Roman" panose="02020603050405020304" pitchFamily="18" charset="0"/>
              <a:ea typeface="SimSun" panose="02010600030101010101" pitchFamily="2" charset="-122"/>
            </a:endParaRPr>
          </a:p>
          <a:p>
            <a:pPr marL="514350" indent="-514350" algn="just">
              <a:buFont typeface="+mj-lt"/>
              <a:buAutoNum type="alphaLcParenR" startAt="2"/>
              <a:defRPr/>
            </a:pPr>
            <a:endParaRPr lang="en-US" dirty="0"/>
          </a:p>
        </p:txBody>
      </p:sp>
      <p:pic>
        <p:nvPicPr>
          <p:cNvPr id="4" name="Picture 3">
            <a:extLst>
              <a:ext uri="{FF2B5EF4-FFF2-40B4-BE49-F238E27FC236}">
                <a16:creationId xmlns:a16="http://schemas.microsoft.com/office/drawing/2014/main" id="{50E33956-96DE-4AD8-B5F3-0B450AF6DFEC}"/>
              </a:ext>
            </a:extLst>
          </p:cNvPr>
          <p:cNvPicPr>
            <a:picLocks noChangeAspect="1"/>
          </p:cNvPicPr>
          <p:nvPr/>
        </p:nvPicPr>
        <p:blipFill>
          <a:blip r:embed="rId2"/>
          <a:stretch>
            <a:fillRect/>
          </a:stretch>
        </p:blipFill>
        <p:spPr>
          <a:xfrm>
            <a:off x="0" y="5891212"/>
            <a:ext cx="9144000" cy="285750"/>
          </a:xfrm>
          <a:prstGeom prst="rect">
            <a:avLst/>
          </a:prstGeom>
        </p:spPr>
      </p:pic>
      <p:sp>
        <p:nvSpPr>
          <p:cNvPr id="7" name="テキスト ボックス 3">
            <a:extLst>
              <a:ext uri="{FF2B5EF4-FFF2-40B4-BE49-F238E27FC236}">
                <a16:creationId xmlns:a16="http://schemas.microsoft.com/office/drawing/2014/main" id="{6990F67B-4923-4B8B-B337-5EC3162A499D}"/>
              </a:ext>
            </a:extLst>
          </p:cNvPr>
          <p:cNvSpPr txBox="1">
            <a:spLocks noChangeArrowheads="1"/>
          </p:cNvSpPr>
          <p:nvPr/>
        </p:nvSpPr>
        <p:spPr bwMode="auto">
          <a:xfrm>
            <a:off x="0" y="0"/>
            <a:ext cx="9144000" cy="769441"/>
          </a:xfrm>
          <a:prstGeom prst="rect">
            <a:avLst/>
          </a:prstGeom>
          <a:solidFill>
            <a:srgbClr val="002060"/>
          </a:solidFill>
          <a:ln w="9525">
            <a:noFill/>
            <a:miter lim="800000"/>
            <a:headEnd/>
            <a:tailEnd/>
          </a:ln>
        </p:spPr>
        <p:txBody>
          <a:bodyPr>
            <a:spAutoFit/>
          </a:bodyPr>
          <a:lstStyle/>
          <a:p>
            <a:pPr algn="ctr" eaLnBrk="1" fontAlgn="auto" hangingPunct="1">
              <a:spcBef>
                <a:spcPts val="0"/>
              </a:spcBef>
              <a:spcAft>
                <a:spcPts val="0"/>
              </a:spcAft>
              <a:defRPr/>
            </a:pPr>
            <a:r>
              <a:rPr lang="en-MY" sz="4400" b="1" dirty="0">
                <a:solidFill>
                  <a:srgbClr val="FFFF00"/>
                </a:solidFill>
                <a:latin typeface="+mj-lt"/>
                <a:cs typeface="+mn-cs"/>
              </a:rPr>
              <a:t>Conclusion</a:t>
            </a:r>
            <a:endParaRPr lang="ja-JP" altLang="en-US" sz="4400" b="1" dirty="0">
              <a:solidFill>
                <a:srgbClr val="FFFF00"/>
              </a:solidFill>
              <a:latin typeface="+mj-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356021" y="2388975"/>
            <a:ext cx="3970639" cy="2862322"/>
          </a:xfrm>
          <a:prstGeom prst="rect">
            <a:avLst/>
          </a:prstGeom>
          <a:noFill/>
        </p:spPr>
        <p:txBody>
          <a:bodyPr wrap="square" rtlCol="0">
            <a:spAutoFit/>
          </a:bodyPr>
          <a:lstStyle/>
          <a:p>
            <a:pPr algn="ctr"/>
            <a:r>
              <a:rPr lang="en-US" sz="7200" b="1" dirty="0">
                <a:solidFill>
                  <a:schemeClr val="dk1"/>
                </a:solidFill>
                <a:latin typeface="Century Gothic" panose="020B0502020202020204" pitchFamily="34" charset="0"/>
              </a:rPr>
              <a:t>THANK YOU</a:t>
            </a:r>
          </a:p>
          <a:p>
            <a:pPr algn="ctr"/>
            <a:r>
              <a:rPr lang="en-US" dirty="0">
                <a:solidFill>
                  <a:schemeClr val="dk1"/>
                </a:solidFill>
                <a:latin typeface="Century Gothic" panose="020B0502020202020204" pitchFamily="34" charset="0"/>
              </a:rPr>
              <a:t>	</a:t>
            </a:r>
          </a:p>
          <a:p>
            <a:endParaRPr lang="en-MY" dirty="0"/>
          </a:p>
        </p:txBody>
      </p:sp>
      <p:pic>
        <p:nvPicPr>
          <p:cNvPr id="4" name="Picture 4" descr="Binla Book">
            <a:extLst>
              <a:ext uri="{FF2B5EF4-FFF2-40B4-BE49-F238E27FC236}">
                <a16:creationId xmlns:a16="http://schemas.microsoft.com/office/drawing/2014/main" id="{69E197DC-B0A7-5E18-7F01-47DCE99FEE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832784"/>
            <a:ext cx="5238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9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7975" y="857250"/>
            <a:ext cx="2486025" cy="4743450"/>
          </a:xfrm>
          <a:prstGeom prst="rect">
            <a:avLst/>
          </a:prstGeom>
        </p:spPr>
      </p:pic>
      <p:pic>
        <p:nvPicPr>
          <p:cNvPr id="5" name="Picture 4"/>
          <p:cNvPicPr>
            <a:picLocks noChangeAspect="1"/>
          </p:cNvPicPr>
          <p:nvPr/>
        </p:nvPicPr>
        <p:blipFill>
          <a:blip r:embed="rId3"/>
          <a:stretch>
            <a:fillRect/>
          </a:stretch>
        </p:blipFill>
        <p:spPr>
          <a:xfrm>
            <a:off x="0" y="5629677"/>
            <a:ext cx="9144000" cy="285750"/>
          </a:xfrm>
          <a:prstGeom prst="rect">
            <a:avLst/>
          </a:prstGeom>
        </p:spPr>
      </p:pic>
      <p:sp>
        <p:nvSpPr>
          <p:cNvPr id="6" name="Rectangle 5"/>
          <p:cNvSpPr/>
          <p:nvPr/>
        </p:nvSpPr>
        <p:spPr>
          <a:xfrm>
            <a:off x="158268" y="1173410"/>
            <a:ext cx="8693239" cy="3416320"/>
          </a:xfrm>
          <a:prstGeom prst="rect">
            <a:avLst/>
          </a:prstGeom>
        </p:spPr>
        <p:txBody>
          <a:bodyPr wrap="square">
            <a:spAutoFit/>
          </a:bodyPr>
          <a:lstStyle/>
          <a:p>
            <a:pPr algn="ctr"/>
            <a:r>
              <a:rPr lang="en-US" sz="2400" dirty="0">
                <a:solidFill>
                  <a:srgbClr val="000000"/>
                </a:solidFill>
                <a:latin typeface="Arial" panose="020B0604020202020204" pitchFamily="34" charset="0"/>
              </a:rPr>
              <a:t>	</a:t>
            </a:r>
            <a:endParaRPr lang="en-US" sz="3200" dirty="0">
              <a:solidFill>
                <a:srgbClr val="000000"/>
              </a:solidFill>
            </a:endParaRPr>
          </a:p>
          <a:p>
            <a:pPr algn="ctr" fontAlgn="auto">
              <a:spcAft>
                <a:spcPts val="0"/>
              </a:spcAft>
              <a:buClr>
                <a:schemeClr val="accent3"/>
              </a:buClr>
              <a:defRPr/>
            </a:pPr>
            <a:r>
              <a:rPr lang="en-US" sz="9600" b="1" dirty="0">
                <a:solidFill>
                  <a:srgbClr val="0070C0"/>
                </a:solidFill>
              </a:rPr>
              <a:t>Hadron </a:t>
            </a:r>
          </a:p>
          <a:p>
            <a:pPr algn="ctr" fontAlgn="auto">
              <a:spcAft>
                <a:spcPts val="0"/>
              </a:spcAft>
              <a:buClr>
                <a:schemeClr val="accent3"/>
              </a:buClr>
              <a:defRPr/>
            </a:pPr>
            <a:r>
              <a:rPr lang="en-US" sz="9600" b="1" dirty="0">
                <a:solidFill>
                  <a:srgbClr val="0070C0"/>
                </a:solidFill>
              </a:rPr>
              <a:t>Driver</a:t>
            </a:r>
            <a:r>
              <a:rPr lang="en-US" dirty="0">
                <a:solidFill>
                  <a:srgbClr val="000000"/>
                </a:solidFill>
                <a:latin typeface="Arial" panose="020B0604020202020204" pitchFamily="34" charset="0"/>
              </a:rPr>
              <a:t>	</a:t>
            </a:r>
          </a:p>
        </p:txBody>
      </p:sp>
    </p:spTree>
    <p:extLst>
      <p:ext uri="{BB962C8B-B14F-4D97-AF65-F5344CB8AC3E}">
        <p14:creationId xmlns:p14="http://schemas.microsoft.com/office/powerpoint/2010/main" val="426216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3"/>
          <p:cNvSpPr txBox="1">
            <a:spLocks noChangeArrowheads="1"/>
          </p:cNvSpPr>
          <p:nvPr/>
        </p:nvSpPr>
        <p:spPr bwMode="auto">
          <a:xfrm>
            <a:off x="0" y="0"/>
            <a:ext cx="9144000" cy="584775"/>
          </a:xfrm>
          <a:prstGeom prst="rect">
            <a:avLst/>
          </a:prstGeom>
          <a:solidFill>
            <a:srgbClr val="002060"/>
          </a:solidFill>
          <a:ln w="9525">
            <a:noFill/>
            <a:miter lim="800000"/>
            <a:headEnd/>
            <a:tailEnd/>
          </a:ln>
        </p:spPr>
        <p:txBody>
          <a:bodyPr>
            <a:spAutoFit/>
          </a:bodyPr>
          <a:lstStyle/>
          <a:p>
            <a:pPr algn="ctr"/>
            <a:r>
              <a:rPr lang="en-MY" sz="3200" b="1" dirty="0">
                <a:solidFill>
                  <a:srgbClr val="FFFF00"/>
                </a:solidFill>
                <a:latin typeface="+mj-lt"/>
              </a:rPr>
              <a:t>Dedicated </a:t>
            </a:r>
            <a:r>
              <a:rPr lang="en-MY" sz="3200" b="1" dirty="0" err="1">
                <a:solidFill>
                  <a:srgbClr val="FFFF00"/>
                </a:solidFill>
                <a:latin typeface="+mj-lt"/>
              </a:rPr>
              <a:t>Hadron</a:t>
            </a:r>
            <a:r>
              <a:rPr lang="en-MY" sz="3200" b="1" dirty="0">
                <a:solidFill>
                  <a:srgbClr val="FFFF00"/>
                </a:solidFill>
                <a:latin typeface="+mj-lt"/>
              </a:rPr>
              <a:t> Driver System</a:t>
            </a:r>
            <a:endParaRPr lang="ja-JP" altLang="en-US" sz="3200" b="1" dirty="0">
              <a:solidFill>
                <a:srgbClr val="FFFF00"/>
              </a:solidFill>
              <a:latin typeface="+mj-lt"/>
            </a:endParaRPr>
          </a:p>
        </p:txBody>
      </p:sp>
      <p:pic>
        <p:nvPicPr>
          <p:cNvPr id="13315" name="Picture 2"/>
          <p:cNvPicPr>
            <a:picLocks noChangeAspect="1" noChangeArrowheads="1"/>
          </p:cNvPicPr>
          <p:nvPr/>
        </p:nvPicPr>
        <p:blipFill>
          <a:blip r:embed="rId2" cstate="print"/>
          <a:srcRect/>
          <a:stretch>
            <a:fillRect/>
          </a:stretch>
        </p:blipFill>
        <p:spPr bwMode="auto">
          <a:xfrm>
            <a:off x="3214688" y="642938"/>
            <a:ext cx="5929312" cy="5724525"/>
          </a:xfrm>
          <a:prstGeom prst="rect">
            <a:avLst/>
          </a:prstGeom>
          <a:noFill/>
          <a:ln w="9525">
            <a:noFill/>
            <a:miter lim="800000"/>
            <a:headEnd/>
            <a:tailEnd/>
          </a:ln>
        </p:spPr>
      </p:pic>
      <p:pic>
        <p:nvPicPr>
          <p:cNvPr id="13316" name="Picture 3"/>
          <p:cNvPicPr>
            <a:picLocks noChangeAspect="1" noChangeArrowheads="1"/>
          </p:cNvPicPr>
          <p:nvPr/>
        </p:nvPicPr>
        <p:blipFill>
          <a:blip r:embed="rId3" cstate="print"/>
          <a:srcRect/>
          <a:stretch>
            <a:fillRect/>
          </a:stretch>
        </p:blipFill>
        <p:spPr bwMode="auto">
          <a:xfrm>
            <a:off x="0" y="638175"/>
            <a:ext cx="3762375" cy="5495925"/>
          </a:xfrm>
          <a:prstGeom prst="rect">
            <a:avLst/>
          </a:prstGeom>
          <a:noFill/>
          <a:ln w="9525">
            <a:noFill/>
            <a:miter lim="800000"/>
            <a:headEnd/>
            <a:tailEnd/>
          </a:ln>
        </p:spPr>
      </p:pic>
      <p:sp>
        <p:nvSpPr>
          <p:cNvPr id="13317" name="テキスト ボックス 4"/>
          <p:cNvSpPr txBox="1">
            <a:spLocks noChangeArrowheads="1"/>
          </p:cNvSpPr>
          <p:nvPr/>
        </p:nvSpPr>
        <p:spPr bwMode="auto">
          <a:xfrm>
            <a:off x="3167063" y="1460500"/>
            <a:ext cx="1309687" cy="307975"/>
          </a:xfrm>
          <a:prstGeom prst="rect">
            <a:avLst/>
          </a:prstGeom>
          <a:solidFill>
            <a:schemeClr val="bg1"/>
          </a:solidFill>
          <a:ln w="9525">
            <a:noFill/>
            <a:miter lim="800000"/>
            <a:headEnd/>
            <a:tailEnd/>
          </a:ln>
        </p:spPr>
        <p:txBody>
          <a:bodyPr wrap="none">
            <a:spAutoFit/>
          </a:bodyPr>
          <a:lstStyle/>
          <a:p>
            <a:r>
              <a:rPr lang="en-US" altLang="ja-JP" sz="1400" b="1"/>
              <a:t>Septum mag.</a:t>
            </a:r>
            <a:endParaRPr lang="ja-JP" altLang="en-US" sz="1400" b="1"/>
          </a:p>
        </p:txBody>
      </p:sp>
      <p:sp>
        <p:nvSpPr>
          <p:cNvPr id="13319" name="テキスト ボックス 6"/>
          <p:cNvSpPr txBox="1">
            <a:spLocks noChangeArrowheads="1"/>
          </p:cNvSpPr>
          <p:nvPr/>
        </p:nvSpPr>
        <p:spPr bwMode="auto">
          <a:xfrm>
            <a:off x="7300913" y="5773738"/>
            <a:ext cx="719137" cy="338137"/>
          </a:xfrm>
          <a:prstGeom prst="rect">
            <a:avLst/>
          </a:prstGeom>
          <a:noFill/>
          <a:ln w="9525">
            <a:solidFill>
              <a:schemeClr val="tx1"/>
            </a:solidFill>
            <a:miter lim="800000"/>
            <a:headEnd/>
            <a:tailEnd/>
          </a:ln>
        </p:spPr>
        <p:txBody>
          <a:bodyPr wrap="none">
            <a:spAutoFit/>
          </a:bodyPr>
          <a:lstStyle/>
          <a:p>
            <a:r>
              <a:rPr lang="en-US" altLang="ja-JP" sz="1600"/>
              <a:t>Cell A</a:t>
            </a:r>
            <a:endParaRPr lang="ja-JP" altLang="en-US" sz="1600"/>
          </a:p>
        </p:txBody>
      </p:sp>
      <p:sp>
        <p:nvSpPr>
          <p:cNvPr id="13320" name="テキスト ボックス 7"/>
          <p:cNvSpPr txBox="1">
            <a:spLocks noChangeArrowheads="1"/>
          </p:cNvSpPr>
          <p:nvPr/>
        </p:nvSpPr>
        <p:spPr bwMode="auto">
          <a:xfrm>
            <a:off x="3548063" y="1077913"/>
            <a:ext cx="1358900" cy="307975"/>
          </a:xfrm>
          <a:prstGeom prst="rect">
            <a:avLst/>
          </a:prstGeom>
          <a:solidFill>
            <a:schemeClr val="bg1"/>
          </a:solidFill>
          <a:ln w="9525">
            <a:noFill/>
            <a:miter lim="800000"/>
            <a:headEnd/>
            <a:tailEnd/>
          </a:ln>
        </p:spPr>
        <p:txBody>
          <a:bodyPr wrap="none">
            <a:spAutoFit/>
          </a:bodyPr>
          <a:lstStyle/>
          <a:p>
            <a:r>
              <a:rPr lang="en-US" altLang="ja-JP" sz="1400">
                <a:solidFill>
                  <a:srgbClr val="FF0000"/>
                </a:solidFill>
              </a:rPr>
              <a:t>Fast extraction</a:t>
            </a:r>
            <a:endParaRPr lang="ja-JP" altLang="en-US" sz="1400">
              <a:solidFill>
                <a:srgbClr val="FF0000"/>
              </a:solidFill>
            </a:endParaRPr>
          </a:p>
        </p:txBody>
      </p:sp>
      <p:sp>
        <p:nvSpPr>
          <p:cNvPr id="13321" name="テキスト ボックス 8"/>
          <p:cNvSpPr txBox="1">
            <a:spLocks noChangeArrowheads="1"/>
          </p:cNvSpPr>
          <p:nvPr/>
        </p:nvSpPr>
        <p:spPr bwMode="auto">
          <a:xfrm>
            <a:off x="7289800" y="739775"/>
            <a:ext cx="719138" cy="338138"/>
          </a:xfrm>
          <a:prstGeom prst="rect">
            <a:avLst/>
          </a:prstGeom>
          <a:noFill/>
          <a:ln w="9525">
            <a:solidFill>
              <a:schemeClr val="tx1"/>
            </a:solidFill>
            <a:miter lim="800000"/>
            <a:headEnd/>
            <a:tailEnd/>
          </a:ln>
        </p:spPr>
        <p:txBody>
          <a:bodyPr wrap="none">
            <a:spAutoFit/>
          </a:bodyPr>
          <a:lstStyle/>
          <a:p>
            <a:r>
              <a:rPr lang="en-US" altLang="ja-JP" sz="1600"/>
              <a:t>Cell A</a:t>
            </a:r>
            <a:endParaRPr lang="ja-JP" altLang="en-US" sz="1600"/>
          </a:p>
        </p:txBody>
      </p:sp>
      <p:sp>
        <p:nvSpPr>
          <p:cNvPr id="13322" name="テキスト ボックス 9"/>
          <p:cNvSpPr txBox="1">
            <a:spLocks noChangeArrowheads="1"/>
          </p:cNvSpPr>
          <p:nvPr/>
        </p:nvSpPr>
        <p:spPr bwMode="auto">
          <a:xfrm>
            <a:off x="7972425" y="4097338"/>
            <a:ext cx="730250" cy="338137"/>
          </a:xfrm>
          <a:prstGeom prst="rect">
            <a:avLst/>
          </a:prstGeom>
          <a:noFill/>
          <a:ln w="9525">
            <a:solidFill>
              <a:schemeClr val="tx1"/>
            </a:solidFill>
            <a:miter lim="800000"/>
            <a:headEnd/>
            <a:tailEnd/>
          </a:ln>
        </p:spPr>
        <p:txBody>
          <a:bodyPr wrap="none">
            <a:spAutoFit/>
          </a:bodyPr>
          <a:lstStyle/>
          <a:p>
            <a:r>
              <a:rPr lang="en-US" altLang="ja-JP" sz="1600"/>
              <a:t>Cell B</a:t>
            </a:r>
            <a:endParaRPr lang="ja-JP" altLang="en-US" sz="1600"/>
          </a:p>
        </p:txBody>
      </p:sp>
      <p:sp>
        <p:nvSpPr>
          <p:cNvPr id="13323" name="テキスト ボックス 10"/>
          <p:cNvSpPr txBox="1">
            <a:spLocks noChangeArrowheads="1"/>
          </p:cNvSpPr>
          <p:nvPr/>
        </p:nvSpPr>
        <p:spPr bwMode="auto">
          <a:xfrm>
            <a:off x="7947025" y="2528888"/>
            <a:ext cx="730250" cy="339725"/>
          </a:xfrm>
          <a:prstGeom prst="rect">
            <a:avLst/>
          </a:prstGeom>
          <a:noFill/>
          <a:ln w="9525">
            <a:solidFill>
              <a:schemeClr val="tx1"/>
            </a:solidFill>
            <a:miter lim="800000"/>
            <a:headEnd/>
            <a:tailEnd/>
          </a:ln>
        </p:spPr>
        <p:txBody>
          <a:bodyPr wrap="none">
            <a:spAutoFit/>
          </a:bodyPr>
          <a:lstStyle/>
          <a:p>
            <a:r>
              <a:rPr lang="en-US" altLang="ja-JP" sz="1600"/>
              <a:t>Cell B</a:t>
            </a:r>
            <a:endParaRPr lang="ja-JP" altLang="en-US" sz="1600"/>
          </a:p>
        </p:txBody>
      </p:sp>
      <p:pic>
        <p:nvPicPr>
          <p:cNvPr id="12" name="Picture 11">
            <a:extLst>
              <a:ext uri="{FF2B5EF4-FFF2-40B4-BE49-F238E27FC236}">
                <a16:creationId xmlns:a16="http://schemas.microsoft.com/office/drawing/2014/main" id="{DEDC32D4-6644-45FE-9532-1F6FC456914F}"/>
              </a:ext>
            </a:extLst>
          </p:cNvPr>
          <p:cNvPicPr>
            <a:picLocks noChangeAspect="1"/>
          </p:cNvPicPr>
          <p:nvPr/>
        </p:nvPicPr>
        <p:blipFill>
          <a:blip r:embed="rId4"/>
          <a:stretch>
            <a:fillRect/>
          </a:stretch>
        </p:blipFill>
        <p:spPr>
          <a:xfrm>
            <a:off x="0" y="6464300"/>
            <a:ext cx="9144000" cy="2857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7975" y="857250"/>
            <a:ext cx="2486025" cy="4743450"/>
          </a:xfrm>
          <a:prstGeom prst="rect">
            <a:avLst/>
          </a:prstGeom>
        </p:spPr>
      </p:pic>
      <p:pic>
        <p:nvPicPr>
          <p:cNvPr id="5" name="Picture 4"/>
          <p:cNvPicPr>
            <a:picLocks noChangeAspect="1"/>
          </p:cNvPicPr>
          <p:nvPr/>
        </p:nvPicPr>
        <p:blipFill>
          <a:blip r:embed="rId3"/>
          <a:stretch>
            <a:fillRect/>
          </a:stretch>
        </p:blipFill>
        <p:spPr>
          <a:xfrm>
            <a:off x="0" y="5629677"/>
            <a:ext cx="9144000" cy="285750"/>
          </a:xfrm>
          <a:prstGeom prst="rect">
            <a:avLst/>
          </a:prstGeom>
        </p:spPr>
      </p:pic>
      <p:sp>
        <p:nvSpPr>
          <p:cNvPr id="6" name="Rectangle 5"/>
          <p:cNvSpPr/>
          <p:nvPr/>
        </p:nvSpPr>
        <p:spPr>
          <a:xfrm>
            <a:off x="450761" y="1024049"/>
            <a:ext cx="8693239" cy="3416320"/>
          </a:xfrm>
          <a:prstGeom prst="rect">
            <a:avLst/>
          </a:prstGeom>
        </p:spPr>
        <p:txBody>
          <a:bodyPr wrap="square">
            <a:spAutoFit/>
          </a:bodyPr>
          <a:lstStyle/>
          <a:p>
            <a:r>
              <a:rPr lang="en-US" sz="2400" dirty="0">
                <a:solidFill>
                  <a:srgbClr val="000000"/>
                </a:solidFill>
                <a:latin typeface="Arial" panose="020B0604020202020204" pitchFamily="34" charset="0"/>
              </a:rPr>
              <a:t>	</a:t>
            </a:r>
            <a:endParaRPr lang="en-US" sz="3200" dirty="0">
              <a:solidFill>
                <a:srgbClr val="000000"/>
              </a:solidFill>
            </a:endParaRPr>
          </a:p>
          <a:p>
            <a:pPr fontAlgn="auto">
              <a:spcAft>
                <a:spcPts val="0"/>
              </a:spcAft>
              <a:buClr>
                <a:schemeClr val="accent3"/>
              </a:buClr>
              <a:defRPr/>
            </a:pPr>
            <a:r>
              <a:rPr lang="en-US" sz="9600" b="1" dirty="0">
                <a:solidFill>
                  <a:srgbClr val="0070C0"/>
                </a:solidFill>
              </a:rPr>
              <a:t>Lattice Parameters</a:t>
            </a:r>
            <a:r>
              <a:rPr lang="en-US"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25688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458"/>
            <a:ext cx="9143999" cy="779789"/>
          </a:xfrm>
          <a:solidFill>
            <a:srgbClr val="002060"/>
          </a:solidFill>
        </p:spPr>
        <p:txBody>
          <a:bodyPr/>
          <a:lstStyle/>
          <a:p>
            <a:pPr algn="ctr"/>
            <a:r>
              <a:rPr lang="en-US" b="1" dirty="0">
                <a:solidFill>
                  <a:srgbClr val="FFFF00"/>
                </a:solidFill>
              </a:rPr>
              <a:t>Lattice Parameters</a:t>
            </a:r>
          </a:p>
        </p:txBody>
      </p:sp>
      <p:sp>
        <p:nvSpPr>
          <p:cNvPr id="10243" name="TextBox 9"/>
          <p:cNvSpPr txBox="1">
            <a:spLocks noChangeArrowheads="1"/>
          </p:cNvSpPr>
          <p:nvPr/>
        </p:nvSpPr>
        <p:spPr bwMode="auto">
          <a:xfrm>
            <a:off x="3203575" y="2514600"/>
            <a:ext cx="424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t>Total length of 25.6 m and 26.4* m</a:t>
            </a:r>
          </a:p>
        </p:txBody>
      </p:sp>
      <p:sp>
        <p:nvSpPr>
          <p:cNvPr id="10244" name="TextBox 10"/>
          <p:cNvSpPr txBox="1">
            <a:spLocks noChangeArrowheads="1"/>
          </p:cNvSpPr>
          <p:nvPr/>
        </p:nvSpPr>
        <p:spPr bwMode="auto">
          <a:xfrm>
            <a:off x="34925" y="2476500"/>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t>A/Z=2, Energy = 200 MeV/U</a:t>
            </a:r>
          </a:p>
        </p:txBody>
      </p:sp>
      <p:graphicFrame>
        <p:nvGraphicFramePr>
          <p:cNvPr id="12" name="Table 11"/>
          <p:cNvGraphicFramePr>
            <a:graphicFrameLocks noGrp="1"/>
          </p:cNvGraphicFramePr>
          <p:nvPr>
            <p:extLst>
              <p:ext uri="{D42A27DB-BD31-4B8C-83A1-F6EECF244321}">
                <p14:modId xmlns:p14="http://schemas.microsoft.com/office/powerpoint/2010/main" val="458543629"/>
              </p:ext>
            </p:extLst>
          </p:nvPr>
        </p:nvGraphicFramePr>
        <p:xfrm>
          <a:off x="63500" y="2874774"/>
          <a:ext cx="3025776" cy="1854200"/>
        </p:xfrm>
        <a:graphic>
          <a:graphicData uri="http://schemas.openxmlformats.org/drawingml/2006/table">
            <a:tbl>
              <a:tblPr firstRow="1" bandRow="1">
                <a:tableStyleId>{5C22544A-7EE6-4342-B048-85BDC9FD1C3A}</a:tableStyleId>
              </a:tblPr>
              <a:tblGrid>
                <a:gridCol w="1396285">
                  <a:extLst>
                    <a:ext uri="{9D8B030D-6E8A-4147-A177-3AD203B41FA5}">
                      <a16:colId xmlns:a16="http://schemas.microsoft.com/office/drawing/2014/main" val="20000"/>
                    </a:ext>
                  </a:extLst>
                </a:gridCol>
                <a:gridCol w="1629491">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Drift Space</a:t>
                      </a:r>
                    </a:p>
                  </a:txBody>
                  <a:tcPr marL="91464" marR="91464"/>
                </a:tc>
                <a:tc>
                  <a:txBody>
                    <a:bodyPr/>
                    <a:lstStyle/>
                    <a:p>
                      <a:r>
                        <a:rPr lang="en-US" sz="1600" dirty="0"/>
                        <a:t>S [m]</a:t>
                      </a:r>
                    </a:p>
                  </a:txBody>
                  <a:tcPr marL="91464" marR="91464"/>
                </a:tc>
                <a:extLst>
                  <a:ext uri="{0D108BD9-81ED-4DB2-BD59-A6C34878D82A}">
                    <a16:rowId xmlns:a16="http://schemas.microsoft.com/office/drawing/2014/main" val="10000"/>
                  </a:ext>
                </a:extLst>
              </a:tr>
              <a:tr h="370840">
                <a:tc>
                  <a:txBody>
                    <a:bodyPr/>
                    <a:lstStyle/>
                    <a:p>
                      <a:r>
                        <a:rPr lang="en-US" sz="1600" dirty="0"/>
                        <a:t>D1</a:t>
                      </a:r>
                    </a:p>
                  </a:txBody>
                  <a:tcPr marL="91464" marR="914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1.5</a:t>
                      </a:r>
                    </a:p>
                  </a:txBody>
                  <a:tcPr marL="91464" marR="91464"/>
                </a:tc>
                <a:extLst>
                  <a:ext uri="{0D108BD9-81ED-4DB2-BD59-A6C34878D82A}">
                    <a16:rowId xmlns:a16="http://schemas.microsoft.com/office/drawing/2014/main" val="10001"/>
                  </a:ext>
                </a:extLst>
              </a:tr>
              <a:tr h="370840">
                <a:tc>
                  <a:txBody>
                    <a:bodyPr/>
                    <a:lstStyle/>
                    <a:p>
                      <a:r>
                        <a:rPr lang="en-US" sz="1600" dirty="0"/>
                        <a:t>D2</a:t>
                      </a:r>
                    </a:p>
                  </a:txBody>
                  <a:tcPr marL="91464" marR="91464"/>
                </a:tc>
                <a:tc>
                  <a:txBody>
                    <a:bodyPr/>
                    <a:lstStyle/>
                    <a:p>
                      <a:r>
                        <a:rPr lang="en-US" sz="1600" dirty="0">
                          <a:solidFill>
                            <a:schemeClr val="tx1"/>
                          </a:solidFill>
                        </a:rPr>
                        <a:t>0.3</a:t>
                      </a:r>
                    </a:p>
                  </a:txBody>
                  <a:tcPr marL="91464" marR="91464"/>
                </a:tc>
                <a:extLst>
                  <a:ext uri="{0D108BD9-81ED-4DB2-BD59-A6C34878D82A}">
                    <a16:rowId xmlns:a16="http://schemas.microsoft.com/office/drawing/2014/main" val="10002"/>
                  </a:ext>
                </a:extLst>
              </a:tr>
              <a:tr h="370840">
                <a:tc>
                  <a:txBody>
                    <a:bodyPr/>
                    <a:lstStyle/>
                    <a:p>
                      <a:r>
                        <a:rPr lang="en-US" sz="1600" dirty="0"/>
                        <a:t>D3</a:t>
                      </a:r>
                    </a:p>
                  </a:txBody>
                  <a:tcPr marL="91464" marR="91464"/>
                </a:tc>
                <a:tc>
                  <a:txBody>
                    <a:bodyPr/>
                    <a:lstStyle/>
                    <a:p>
                      <a:r>
                        <a:rPr lang="en-US" dirty="0"/>
                        <a:t>0.1/0.5*</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D4</a:t>
                      </a:r>
                    </a:p>
                  </a:txBody>
                  <a:tcPr marL="91464" marR="91464"/>
                </a:tc>
                <a:tc>
                  <a:txBody>
                    <a:bodyPr/>
                    <a:lstStyle/>
                    <a:p>
                      <a:r>
                        <a:rPr lang="en-US" dirty="0">
                          <a:solidFill>
                            <a:schemeClr val="tx1"/>
                          </a:solidFill>
                        </a:rPr>
                        <a:t>1.8/1.0*</a:t>
                      </a:r>
                    </a:p>
                  </a:txBody>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558248588"/>
              </p:ext>
            </p:extLst>
          </p:nvPr>
        </p:nvGraphicFramePr>
        <p:xfrm>
          <a:off x="3246437" y="2816588"/>
          <a:ext cx="5862638" cy="1555750"/>
        </p:xfrm>
        <a:graphic>
          <a:graphicData uri="http://schemas.openxmlformats.org/drawingml/2006/table">
            <a:tbl>
              <a:tblPr firstRow="1" bandRow="1">
                <a:tableStyleId>{5C22544A-7EE6-4342-B048-85BDC9FD1C3A}</a:tableStyleId>
              </a:tblPr>
              <a:tblGrid>
                <a:gridCol w="1401763">
                  <a:extLst>
                    <a:ext uri="{9D8B030D-6E8A-4147-A177-3AD203B41FA5}">
                      <a16:colId xmlns:a16="http://schemas.microsoft.com/office/drawing/2014/main" val="20000"/>
                    </a:ext>
                  </a:extLst>
                </a:gridCol>
                <a:gridCol w="970068">
                  <a:extLst>
                    <a:ext uri="{9D8B030D-6E8A-4147-A177-3AD203B41FA5}">
                      <a16:colId xmlns:a16="http://schemas.microsoft.com/office/drawing/2014/main" val="20001"/>
                    </a:ext>
                  </a:extLst>
                </a:gridCol>
                <a:gridCol w="872702">
                  <a:extLst>
                    <a:ext uri="{9D8B030D-6E8A-4147-A177-3AD203B41FA5}">
                      <a16:colId xmlns:a16="http://schemas.microsoft.com/office/drawing/2014/main" val="20002"/>
                    </a:ext>
                  </a:extLst>
                </a:gridCol>
                <a:gridCol w="1428057">
                  <a:extLst>
                    <a:ext uri="{9D8B030D-6E8A-4147-A177-3AD203B41FA5}">
                      <a16:colId xmlns:a16="http://schemas.microsoft.com/office/drawing/2014/main" val="20003"/>
                    </a:ext>
                  </a:extLst>
                </a:gridCol>
                <a:gridCol w="1190048">
                  <a:extLst>
                    <a:ext uri="{9D8B030D-6E8A-4147-A177-3AD203B41FA5}">
                      <a16:colId xmlns:a16="http://schemas.microsoft.com/office/drawing/2014/main" val="20004"/>
                    </a:ext>
                  </a:extLst>
                </a:gridCol>
              </a:tblGrid>
              <a:tr h="1189691">
                <a:tc>
                  <a:txBody>
                    <a:bodyPr/>
                    <a:lstStyle/>
                    <a:p>
                      <a:r>
                        <a:rPr lang="en-US" sz="1600" dirty="0"/>
                        <a:t>Bending Magnet, B[T]</a:t>
                      </a:r>
                    </a:p>
                  </a:txBody>
                  <a:tcPr marL="91441" marR="91441" marT="45757" marB="45757"/>
                </a:tc>
                <a:tc>
                  <a:txBody>
                    <a:bodyPr/>
                    <a:lstStyle/>
                    <a:p>
                      <a:r>
                        <a:rPr lang="en-US" sz="1600" dirty="0"/>
                        <a:t>Bending Angle, </a:t>
                      </a:r>
                      <a:r>
                        <a:rPr lang="el-GR" sz="1600" dirty="0">
                          <a:latin typeface="Calibri"/>
                        </a:rPr>
                        <a:t>Θ</a:t>
                      </a:r>
                      <a:r>
                        <a:rPr lang="en-US" sz="1600" dirty="0">
                          <a:latin typeface="Calibri"/>
                        </a:rPr>
                        <a:t>[</a:t>
                      </a:r>
                      <a:r>
                        <a:rPr lang="en-US" sz="1600" baseline="30000" dirty="0">
                          <a:latin typeface="Calibri"/>
                        </a:rPr>
                        <a:t>0</a:t>
                      </a:r>
                      <a:r>
                        <a:rPr lang="en-US" sz="1600" dirty="0">
                          <a:latin typeface="Calibri"/>
                        </a:rPr>
                        <a:t>]</a:t>
                      </a:r>
                      <a:endParaRPr lang="en-US" sz="1600" dirty="0"/>
                    </a:p>
                  </a:txBody>
                  <a:tcPr marL="91441" marR="91441" marT="45757" marB="4575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Edge Angle, </a:t>
                      </a:r>
                      <a:r>
                        <a:rPr lang="el-GR" sz="1600" dirty="0">
                          <a:latin typeface="+mn-lt"/>
                        </a:rPr>
                        <a:t>Θ</a:t>
                      </a:r>
                      <a:r>
                        <a:rPr lang="en-US" sz="1600" dirty="0">
                          <a:latin typeface="+mn-lt"/>
                        </a:rPr>
                        <a:t>[</a:t>
                      </a:r>
                      <a:r>
                        <a:rPr lang="en-US" sz="1600" baseline="30000" dirty="0">
                          <a:latin typeface="+mn-lt"/>
                        </a:rPr>
                        <a:t>0</a:t>
                      </a:r>
                      <a:r>
                        <a:rPr lang="en-US" sz="1600" dirty="0">
                          <a:latin typeface="+mn-lt"/>
                        </a:rPr>
                        <a:t>]</a:t>
                      </a:r>
                      <a:endParaRPr lang="en-US" sz="1600" dirty="0"/>
                    </a:p>
                  </a:txBody>
                  <a:tcPr marL="91441" marR="91441" marT="45757" marB="45757"/>
                </a:tc>
                <a:tc>
                  <a:txBody>
                    <a:bodyPr/>
                    <a:lstStyle/>
                    <a:p>
                      <a:r>
                        <a:rPr lang="en-US" sz="1600" dirty="0"/>
                        <a:t>Curvature,</a:t>
                      </a:r>
                    </a:p>
                    <a:p>
                      <a:r>
                        <a:rPr lang="el-GR" sz="1600" dirty="0">
                          <a:latin typeface="Calibri"/>
                        </a:rPr>
                        <a:t>ρ</a:t>
                      </a:r>
                      <a:r>
                        <a:rPr lang="en-US" sz="1600" dirty="0">
                          <a:latin typeface="Calibri"/>
                        </a:rPr>
                        <a:t> [m]</a:t>
                      </a:r>
                      <a:endParaRPr lang="en-US" sz="1600" dirty="0"/>
                    </a:p>
                  </a:txBody>
                  <a:tcPr marL="91441" marR="91441" marT="45757" marB="45757"/>
                </a:tc>
                <a:tc>
                  <a:txBody>
                    <a:bodyPr/>
                    <a:lstStyle/>
                    <a:p>
                      <a:r>
                        <a:rPr lang="en-US" sz="1600" dirty="0"/>
                        <a:t>Magnet Length,</a:t>
                      </a:r>
                    </a:p>
                    <a:p>
                      <a:r>
                        <a:rPr lang="en-US" sz="1600" dirty="0"/>
                        <a:t> </a:t>
                      </a:r>
                      <a:r>
                        <a:rPr lang="en-US" sz="1600" dirty="0" err="1"/>
                        <a:t>l</a:t>
                      </a:r>
                      <a:r>
                        <a:rPr lang="en-US" sz="1600" baseline="-25000" dirty="0" err="1"/>
                        <a:t>B</a:t>
                      </a:r>
                      <a:r>
                        <a:rPr lang="en-US" sz="1600" dirty="0"/>
                        <a:t> [m]</a:t>
                      </a:r>
                    </a:p>
                  </a:txBody>
                  <a:tcPr marL="91441" marR="91441" marT="45757" marB="45757"/>
                </a:tc>
                <a:extLst>
                  <a:ext uri="{0D108BD9-81ED-4DB2-BD59-A6C34878D82A}">
                    <a16:rowId xmlns:a16="http://schemas.microsoft.com/office/drawing/2014/main" val="10000"/>
                  </a:ext>
                </a:extLst>
              </a:tr>
              <a:tr h="366059">
                <a:tc>
                  <a:txBody>
                    <a:bodyPr/>
                    <a:lstStyle/>
                    <a:p>
                      <a:r>
                        <a:rPr lang="en-US" sz="1600" dirty="0">
                          <a:solidFill>
                            <a:schemeClr val="tx1"/>
                          </a:solidFill>
                        </a:rPr>
                        <a:t>BM (1.5)</a:t>
                      </a:r>
                    </a:p>
                  </a:txBody>
                  <a:tcPr marL="91441" marR="91441" marT="45757" marB="45757"/>
                </a:tc>
                <a:tc>
                  <a:txBody>
                    <a:bodyPr/>
                    <a:lstStyle/>
                    <a:p>
                      <a:r>
                        <a:rPr lang="en-US" sz="1600" dirty="0">
                          <a:solidFill>
                            <a:schemeClr val="tx1"/>
                          </a:solidFill>
                        </a:rPr>
                        <a:t>22.5</a:t>
                      </a:r>
                    </a:p>
                  </a:txBody>
                  <a:tcPr marL="91441" marR="91441" marT="45757" marB="45757"/>
                </a:tc>
                <a:tc>
                  <a:txBody>
                    <a:bodyPr/>
                    <a:lstStyle/>
                    <a:p>
                      <a:r>
                        <a:rPr lang="en-US" sz="1600" dirty="0">
                          <a:solidFill>
                            <a:schemeClr val="tx1"/>
                          </a:solidFill>
                        </a:rPr>
                        <a:t>11.25</a:t>
                      </a:r>
                    </a:p>
                  </a:txBody>
                  <a:tcPr marL="91441" marR="91441" marT="45757" marB="45757"/>
                </a:tc>
                <a:tc>
                  <a:txBody>
                    <a:bodyPr/>
                    <a:lstStyle/>
                    <a:p>
                      <a:r>
                        <a:rPr lang="en-US" sz="1600" dirty="0">
                          <a:solidFill>
                            <a:schemeClr val="tx1"/>
                          </a:solidFill>
                        </a:rPr>
                        <a:t>2.8662</a:t>
                      </a:r>
                    </a:p>
                  </a:txBody>
                  <a:tcPr marL="91441" marR="91441" marT="45757" marB="45757"/>
                </a:tc>
                <a:tc>
                  <a:txBody>
                    <a:bodyPr/>
                    <a:lstStyle/>
                    <a:p>
                      <a:r>
                        <a:rPr lang="en-US" sz="1600" dirty="0">
                          <a:solidFill>
                            <a:schemeClr val="tx1"/>
                          </a:solidFill>
                        </a:rPr>
                        <a:t>1.1256</a:t>
                      </a:r>
                    </a:p>
                  </a:txBody>
                  <a:tcPr marL="91441" marR="91441" marT="45757" marB="45757"/>
                </a:tc>
                <a:extLst>
                  <a:ext uri="{0D108BD9-81ED-4DB2-BD59-A6C34878D82A}">
                    <a16:rowId xmlns:a16="http://schemas.microsoft.com/office/drawing/2014/main" val="10001"/>
                  </a:ext>
                </a:extLst>
              </a:tr>
            </a:tbl>
          </a:graphicData>
        </a:graphic>
      </p:graphicFrame>
      <p:cxnSp>
        <p:nvCxnSpPr>
          <p:cNvPr id="20" name="Straight Connector 19"/>
          <p:cNvCxnSpPr/>
          <p:nvPr/>
        </p:nvCxnSpPr>
        <p:spPr>
          <a:xfrm>
            <a:off x="63500" y="1628775"/>
            <a:ext cx="29162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39763" y="1052513"/>
            <a:ext cx="215900" cy="5762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QF1</a:t>
            </a:r>
          </a:p>
        </p:txBody>
      </p:sp>
      <p:sp>
        <p:nvSpPr>
          <p:cNvPr id="22" name="Rectangle 21"/>
          <p:cNvSpPr/>
          <p:nvPr/>
        </p:nvSpPr>
        <p:spPr>
          <a:xfrm>
            <a:off x="1096963" y="1341438"/>
            <a:ext cx="863600" cy="574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BM</a:t>
            </a:r>
          </a:p>
        </p:txBody>
      </p:sp>
      <p:sp>
        <p:nvSpPr>
          <p:cNvPr id="23" name="Rectangle 22"/>
          <p:cNvSpPr/>
          <p:nvPr/>
        </p:nvSpPr>
        <p:spPr>
          <a:xfrm>
            <a:off x="2249488" y="1628775"/>
            <a:ext cx="215900" cy="576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QD1</a:t>
            </a:r>
          </a:p>
        </p:txBody>
      </p:sp>
      <p:sp>
        <p:nvSpPr>
          <p:cNvPr id="10289" name="TextBox 23"/>
          <p:cNvSpPr txBox="1">
            <a:spLocks noChangeArrowheads="1"/>
          </p:cNvSpPr>
          <p:nvPr/>
        </p:nvSpPr>
        <p:spPr bwMode="auto">
          <a:xfrm>
            <a:off x="1979613" y="765175"/>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dirty="0"/>
              <a:t>Cell-1</a:t>
            </a:r>
          </a:p>
        </p:txBody>
      </p:sp>
      <p:sp>
        <p:nvSpPr>
          <p:cNvPr id="10290" name="TextBox 24"/>
          <p:cNvSpPr txBox="1">
            <a:spLocks noChangeArrowheads="1"/>
          </p:cNvSpPr>
          <p:nvPr/>
        </p:nvSpPr>
        <p:spPr bwMode="auto">
          <a:xfrm>
            <a:off x="28575" y="217805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t>Configuration =Cell-1 X Cell-2 X </a:t>
            </a:r>
            <a:r>
              <a:rPr lang="en-US" dirty="0">
                <a:solidFill>
                  <a:srgbClr val="FF0000"/>
                </a:solidFill>
              </a:rPr>
              <a:t>Drift Space 4 </a:t>
            </a:r>
            <a:r>
              <a:rPr lang="en-US" dirty="0"/>
              <a:t>X Cell-1 X Cell-2</a:t>
            </a:r>
          </a:p>
        </p:txBody>
      </p:sp>
      <p:cxnSp>
        <p:nvCxnSpPr>
          <p:cNvPr id="28" name="Straight Connector 27"/>
          <p:cNvCxnSpPr/>
          <p:nvPr/>
        </p:nvCxnSpPr>
        <p:spPr>
          <a:xfrm>
            <a:off x="2771775" y="1628775"/>
            <a:ext cx="18002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771775" y="1341438"/>
            <a:ext cx="863600" cy="574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BM</a:t>
            </a:r>
          </a:p>
        </p:txBody>
      </p:sp>
      <p:sp>
        <p:nvSpPr>
          <p:cNvPr id="10293" name="TextBox 40"/>
          <p:cNvSpPr txBox="1">
            <a:spLocks noChangeArrowheads="1"/>
          </p:cNvSpPr>
          <p:nvPr/>
        </p:nvSpPr>
        <p:spPr bwMode="auto">
          <a:xfrm>
            <a:off x="6443663" y="8366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dirty="0"/>
              <a:t>Cell-2</a:t>
            </a:r>
          </a:p>
        </p:txBody>
      </p:sp>
      <p:cxnSp>
        <p:nvCxnSpPr>
          <p:cNvPr id="42" name="Straight Connector 41"/>
          <p:cNvCxnSpPr/>
          <p:nvPr/>
        </p:nvCxnSpPr>
        <p:spPr>
          <a:xfrm>
            <a:off x="4802188" y="1628775"/>
            <a:ext cx="4032250" cy="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295" name="TextBox 46"/>
          <p:cNvSpPr txBox="1">
            <a:spLocks noChangeArrowheads="1"/>
          </p:cNvSpPr>
          <p:nvPr/>
        </p:nvSpPr>
        <p:spPr bwMode="auto">
          <a:xfrm>
            <a:off x="179388" y="1341438"/>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D1</a:t>
            </a:r>
          </a:p>
        </p:txBody>
      </p:sp>
      <p:sp>
        <p:nvSpPr>
          <p:cNvPr id="10296" name="TextBox 48"/>
          <p:cNvSpPr txBox="1">
            <a:spLocks noChangeArrowheads="1"/>
          </p:cNvSpPr>
          <p:nvPr/>
        </p:nvSpPr>
        <p:spPr bwMode="auto">
          <a:xfrm rot="-5400000">
            <a:off x="757238" y="1276350"/>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10297" name="TextBox 49"/>
          <p:cNvSpPr txBox="1">
            <a:spLocks noChangeArrowheads="1"/>
          </p:cNvSpPr>
          <p:nvPr/>
        </p:nvSpPr>
        <p:spPr bwMode="auto">
          <a:xfrm rot="-5400000">
            <a:off x="1908969" y="1294607"/>
            <a:ext cx="4333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graphicFrame>
        <p:nvGraphicFramePr>
          <p:cNvPr id="57" name="Table 56"/>
          <p:cNvGraphicFramePr>
            <a:graphicFrameLocks noGrp="1"/>
          </p:cNvGraphicFramePr>
          <p:nvPr>
            <p:extLst>
              <p:ext uri="{D42A27DB-BD31-4B8C-83A1-F6EECF244321}">
                <p14:modId xmlns:p14="http://schemas.microsoft.com/office/powerpoint/2010/main" val="3150044840"/>
              </p:ext>
            </p:extLst>
          </p:nvPr>
        </p:nvGraphicFramePr>
        <p:xfrm>
          <a:off x="113506" y="4929690"/>
          <a:ext cx="5033963" cy="1889797"/>
        </p:xfrm>
        <a:graphic>
          <a:graphicData uri="http://schemas.openxmlformats.org/drawingml/2006/table">
            <a:tbl>
              <a:tblPr firstRow="1" bandRow="1">
                <a:tableStyleId>{5C22544A-7EE6-4342-B048-85BDC9FD1C3A}</a:tableStyleId>
              </a:tblPr>
              <a:tblGrid>
                <a:gridCol w="1703619">
                  <a:extLst>
                    <a:ext uri="{9D8B030D-6E8A-4147-A177-3AD203B41FA5}">
                      <a16:colId xmlns:a16="http://schemas.microsoft.com/office/drawing/2014/main" val="20000"/>
                    </a:ext>
                  </a:extLst>
                </a:gridCol>
                <a:gridCol w="1696888">
                  <a:extLst>
                    <a:ext uri="{9D8B030D-6E8A-4147-A177-3AD203B41FA5}">
                      <a16:colId xmlns:a16="http://schemas.microsoft.com/office/drawing/2014/main" val="20001"/>
                    </a:ext>
                  </a:extLst>
                </a:gridCol>
                <a:gridCol w="1633456">
                  <a:extLst>
                    <a:ext uri="{9D8B030D-6E8A-4147-A177-3AD203B41FA5}">
                      <a16:colId xmlns:a16="http://schemas.microsoft.com/office/drawing/2014/main" val="20002"/>
                    </a:ext>
                  </a:extLst>
                </a:gridCol>
              </a:tblGrid>
              <a:tr h="427037">
                <a:tc>
                  <a:txBody>
                    <a:bodyPr/>
                    <a:lstStyle/>
                    <a:p>
                      <a:r>
                        <a:rPr lang="en-US" sz="1600" dirty="0"/>
                        <a:t>Quad Magnet</a:t>
                      </a:r>
                    </a:p>
                  </a:txBody>
                  <a:tcPr marL="91447" marR="91447" marT="45686" marB="45686"/>
                </a:tc>
                <a:tc>
                  <a:txBody>
                    <a:bodyPr/>
                    <a:lstStyle/>
                    <a:p>
                      <a:r>
                        <a:rPr lang="en-US" sz="1600" dirty="0"/>
                        <a:t>Length, </a:t>
                      </a:r>
                      <a:r>
                        <a:rPr lang="en-US" sz="1600" dirty="0" err="1"/>
                        <a:t>l</a:t>
                      </a:r>
                      <a:r>
                        <a:rPr lang="en-US" sz="1600" baseline="-25000" dirty="0" err="1"/>
                        <a:t>Q</a:t>
                      </a:r>
                      <a:r>
                        <a:rPr lang="en-US" sz="1600" dirty="0"/>
                        <a:t>[m]</a:t>
                      </a:r>
                    </a:p>
                  </a:txBody>
                  <a:tcPr marL="91447" marR="91447" marT="45686" marB="45686"/>
                </a:tc>
                <a:tc>
                  <a:txBody>
                    <a:bodyPr/>
                    <a:lstStyle/>
                    <a:p>
                      <a:r>
                        <a:rPr lang="en-US" sz="1600" dirty="0"/>
                        <a:t>K-Value [m</a:t>
                      </a:r>
                      <a:r>
                        <a:rPr lang="en-US" sz="1600" baseline="30000" dirty="0"/>
                        <a:t>-2</a:t>
                      </a:r>
                      <a:r>
                        <a:rPr lang="en-US" sz="1600" dirty="0"/>
                        <a:t>]</a:t>
                      </a:r>
                    </a:p>
                  </a:txBody>
                  <a:tcPr marL="91447" marR="91447" marT="45686" marB="45686"/>
                </a:tc>
                <a:extLst>
                  <a:ext uri="{0D108BD9-81ED-4DB2-BD59-A6C34878D82A}">
                    <a16:rowId xmlns:a16="http://schemas.microsoft.com/office/drawing/2014/main" val="10000"/>
                  </a:ext>
                </a:extLst>
              </a:tr>
              <a:tr h="365690">
                <a:tc>
                  <a:txBody>
                    <a:bodyPr/>
                    <a:lstStyle/>
                    <a:p>
                      <a:r>
                        <a:rPr lang="en-US" sz="1600" dirty="0"/>
                        <a:t>QF1</a:t>
                      </a:r>
                    </a:p>
                  </a:txBody>
                  <a:tcPr marL="91447" marR="91447" marT="45686" marB="45686"/>
                </a:tc>
                <a:tc>
                  <a:txBody>
                    <a:bodyPr/>
                    <a:lstStyle/>
                    <a:p>
                      <a:r>
                        <a:rPr lang="en-US" sz="1600" dirty="0"/>
                        <a:t>0.30</a:t>
                      </a:r>
                    </a:p>
                  </a:txBody>
                  <a:tcPr marL="91447" marR="91447"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Optimized</a:t>
                      </a:r>
                    </a:p>
                  </a:txBody>
                  <a:tcPr marL="91447" marR="91447" marT="45686" marB="45686"/>
                </a:tc>
                <a:extLst>
                  <a:ext uri="{0D108BD9-81ED-4DB2-BD59-A6C34878D82A}">
                    <a16:rowId xmlns:a16="http://schemas.microsoft.com/office/drawing/2014/main" val="10001"/>
                  </a:ext>
                </a:extLst>
              </a:tr>
              <a:tr h="365690">
                <a:tc>
                  <a:txBody>
                    <a:bodyPr/>
                    <a:lstStyle/>
                    <a:p>
                      <a:r>
                        <a:rPr lang="en-US" sz="1600" dirty="0"/>
                        <a:t>QD1</a:t>
                      </a:r>
                    </a:p>
                  </a:txBody>
                  <a:tcPr marL="91447" marR="91447" marT="45686" marB="45686"/>
                </a:tc>
                <a:tc>
                  <a:txBody>
                    <a:bodyPr/>
                    <a:lstStyle/>
                    <a:p>
                      <a:r>
                        <a:rPr lang="en-US" sz="1600" dirty="0"/>
                        <a:t>0.30</a:t>
                      </a:r>
                    </a:p>
                  </a:txBody>
                  <a:tcPr marL="91447" marR="91447"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Optimized</a:t>
                      </a:r>
                    </a:p>
                  </a:txBody>
                  <a:tcPr marL="91447" marR="91447" marT="45686" marB="45686"/>
                </a:tc>
                <a:extLst>
                  <a:ext uri="{0D108BD9-81ED-4DB2-BD59-A6C34878D82A}">
                    <a16:rowId xmlns:a16="http://schemas.microsoft.com/office/drawing/2014/main" val="10002"/>
                  </a:ext>
                </a:extLst>
              </a:tr>
              <a:tr h="365690">
                <a:tc>
                  <a:txBody>
                    <a:bodyPr/>
                    <a:lstStyle/>
                    <a:p>
                      <a:r>
                        <a:rPr lang="en-US" sz="1600" dirty="0"/>
                        <a:t>QF2</a:t>
                      </a:r>
                    </a:p>
                  </a:txBody>
                  <a:tcPr marL="91447" marR="91447" marT="45686" marB="45686"/>
                </a:tc>
                <a:tc>
                  <a:txBody>
                    <a:bodyPr/>
                    <a:lstStyle/>
                    <a:p>
                      <a:r>
                        <a:rPr lang="en-US" sz="1600" dirty="0"/>
                        <a:t>0.30</a:t>
                      </a:r>
                    </a:p>
                  </a:txBody>
                  <a:tcPr marL="91447" marR="91447" marT="45686" marB="45686"/>
                </a:tc>
                <a:tc>
                  <a:txBody>
                    <a:bodyPr/>
                    <a:lstStyle/>
                    <a:p>
                      <a:r>
                        <a:rPr lang="en-US" sz="1600" dirty="0">
                          <a:solidFill>
                            <a:schemeClr val="tx1"/>
                          </a:solidFill>
                        </a:rPr>
                        <a:t>Optimized</a:t>
                      </a:r>
                    </a:p>
                  </a:txBody>
                  <a:tcPr marL="91447" marR="91447" marT="45686" marB="45686"/>
                </a:tc>
                <a:extLst>
                  <a:ext uri="{0D108BD9-81ED-4DB2-BD59-A6C34878D82A}">
                    <a16:rowId xmlns:a16="http://schemas.microsoft.com/office/drawing/2014/main" val="10003"/>
                  </a:ext>
                </a:extLst>
              </a:tr>
              <a:tr h="365690">
                <a:tc>
                  <a:txBody>
                    <a:bodyPr/>
                    <a:lstStyle/>
                    <a:p>
                      <a:r>
                        <a:rPr lang="en-US" sz="1600" dirty="0"/>
                        <a:t>QD2</a:t>
                      </a:r>
                    </a:p>
                  </a:txBody>
                  <a:tcPr marL="91447" marR="91447" marT="45686" marB="45686"/>
                </a:tc>
                <a:tc>
                  <a:txBody>
                    <a:bodyPr/>
                    <a:lstStyle/>
                    <a:p>
                      <a:r>
                        <a:rPr lang="en-US" sz="1600" dirty="0"/>
                        <a:t>0.30</a:t>
                      </a:r>
                    </a:p>
                  </a:txBody>
                  <a:tcPr marL="91447" marR="91447" marT="45686" marB="4568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Optimized</a:t>
                      </a:r>
                    </a:p>
                  </a:txBody>
                  <a:tcPr marL="91447" marR="91447" marT="45686" marB="45686"/>
                </a:tc>
                <a:extLst>
                  <a:ext uri="{0D108BD9-81ED-4DB2-BD59-A6C34878D82A}">
                    <a16:rowId xmlns:a16="http://schemas.microsoft.com/office/drawing/2014/main" val="10004"/>
                  </a:ext>
                </a:extLst>
              </a:tr>
            </a:tbl>
          </a:graphicData>
        </a:graphic>
      </p:graphicFrame>
      <p:sp>
        <p:nvSpPr>
          <p:cNvPr id="10324" name="TextBox 32"/>
          <p:cNvSpPr txBox="1">
            <a:spLocks noChangeArrowheads="1"/>
          </p:cNvSpPr>
          <p:nvPr/>
        </p:nvSpPr>
        <p:spPr bwMode="auto">
          <a:xfrm>
            <a:off x="4140200" y="1341438"/>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D1</a:t>
            </a:r>
          </a:p>
        </p:txBody>
      </p:sp>
      <p:sp>
        <p:nvSpPr>
          <p:cNvPr id="10325" name="TextBox 33"/>
          <p:cNvSpPr txBox="1">
            <a:spLocks noChangeArrowheads="1"/>
          </p:cNvSpPr>
          <p:nvPr/>
        </p:nvSpPr>
        <p:spPr bwMode="auto">
          <a:xfrm rot="-5400000">
            <a:off x="2414588" y="1266825"/>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35" name="Rectangle 34"/>
          <p:cNvSpPr/>
          <p:nvPr/>
        </p:nvSpPr>
        <p:spPr>
          <a:xfrm>
            <a:off x="5076825" y="1052513"/>
            <a:ext cx="215900" cy="5762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QF2</a:t>
            </a:r>
          </a:p>
        </p:txBody>
      </p:sp>
      <p:sp>
        <p:nvSpPr>
          <p:cNvPr id="36" name="Rectangle 35"/>
          <p:cNvSpPr/>
          <p:nvPr/>
        </p:nvSpPr>
        <p:spPr>
          <a:xfrm>
            <a:off x="5534025" y="1341438"/>
            <a:ext cx="863600" cy="574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BM</a:t>
            </a:r>
          </a:p>
        </p:txBody>
      </p:sp>
      <p:sp>
        <p:nvSpPr>
          <p:cNvPr id="37" name="Rectangle 36"/>
          <p:cNvSpPr/>
          <p:nvPr/>
        </p:nvSpPr>
        <p:spPr>
          <a:xfrm>
            <a:off x="6684963" y="1628775"/>
            <a:ext cx="215900" cy="5762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QD2</a:t>
            </a:r>
          </a:p>
        </p:txBody>
      </p:sp>
      <p:sp>
        <p:nvSpPr>
          <p:cNvPr id="38" name="Rectangle 37"/>
          <p:cNvSpPr/>
          <p:nvPr/>
        </p:nvSpPr>
        <p:spPr>
          <a:xfrm>
            <a:off x="7208838" y="1341438"/>
            <a:ext cx="863600" cy="574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BM</a:t>
            </a:r>
          </a:p>
        </p:txBody>
      </p:sp>
      <p:sp>
        <p:nvSpPr>
          <p:cNvPr id="10330" name="TextBox 38"/>
          <p:cNvSpPr txBox="1">
            <a:spLocks noChangeArrowheads="1"/>
          </p:cNvSpPr>
          <p:nvPr/>
        </p:nvSpPr>
        <p:spPr bwMode="auto">
          <a:xfrm>
            <a:off x="4759325" y="1370013"/>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D3</a:t>
            </a:r>
          </a:p>
        </p:txBody>
      </p:sp>
      <p:sp>
        <p:nvSpPr>
          <p:cNvPr id="10331" name="TextBox 42"/>
          <p:cNvSpPr txBox="1">
            <a:spLocks noChangeArrowheads="1"/>
          </p:cNvSpPr>
          <p:nvPr/>
        </p:nvSpPr>
        <p:spPr bwMode="auto">
          <a:xfrm rot="-5400000">
            <a:off x="5194300" y="1276350"/>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10332" name="TextBox 50"/>
          <p:cNvSpPr txBox="1">
            <a:spLocks noChangeArrowheads="1"/>
          </p:cNvSpPr>
          <p:nvPr/>
        </p:nvSpPr>
        <p:spPr bwMode="auto">
          <a:xfrm rot="-5400000">
            <a:off x="6374607" y="1266031"/>
            <a:ext cx="4318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10333" name="TextBox 51"/>
          <p:cNvSpPr txBox="1">
            <a:spLocks noChangeArrowheads="1"/>
          </p:cNvSpPr>
          <p:nvPr/>
        </p:nvSpPr>
        <p:spPr bwMode="auto">
          <a:xfrm>
            <a:off x="8542338" y="1381125"/>
            <a:ext cx="4667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D3</a:t>
            </a:r>
          </a:p>
        </p:txBody>
      </p:sp>
      <p:sp>
        <p:nvSpPr>
          <p:cNvPr id="10334" name="TextBox 57"/>
          <p:cNvSpPr txBox="1">
            <a:spLocks noChangeArrowheads="1"/>
          </p:cNvSpPr>
          <p:nvPr/>
        </p:nvSpPr>
        <p:spPr bwMode="auto">
          <a:xfrm rot="-5400000">
            <a:off x="6850063" y="1266825"/>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46" name="Rectangle 45"/>
          <p:cNvSpPr/>
          <p:nvPr/>
        </p:nvSpPr>
        <p:spPr>
          <a:xfrm>
            <a:off x="3924300" y="1052513"/>
            <a:ext cx="215900" cy="5762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QF1</a:t>
            </a:r>
          </a:p>
        </p:txBody>
      </p:sp>
      <p:sp>
        <p:nvSpPr>
          <p:cNvPr id="10336" name="TextBox 47"/>
          <p:cNvSpPr txBox="1">
            <a:spLocks noChangeArrowheads="1"/>
          </p:cNvSpPr>
          <p:nvPr/>
        </p:nvSpPr>
        <p:spPr bwMode="auto">
          <a:xfrm rot="-5400000">
            <a:off x="3566319" y="1266031"/>
            <a:ext cx="431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53" name="Rectangle 52"/>
          <p:cNvSpPr/>
          <p:nvPr/>
        </p:nvSpPr>
        <p:spPr>
          <a:xfrm>
            <a:off x="8316913" y="1052513"/>
            <a:ext cx="215900" cy="5762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300" b="1" dirty="0">
                <a:solidFill>
                  <a:schemeClr val="tx1"/>
                </a:solidFill>
              </a:rPr>
              <a:t>QF2</a:t>
            </a:r>
          </a:p>
        </p:txBody>
      </p:sp>
      <p:sp>
        <p:nvSpPr>
          <p:cNvPr id="10338" name="TextBox 53"/>
          <p:cNvSpPr txBox="1">
            <a:spLocks noChangeArrowheads="1"/>
          </p:cNvSpPr>
          <p:nvPr/>
        </p:nvSpPr>
        <p:spPr bwMode="auto">
          <a:xfrm rot="-5400000">
            <a:off x="7958138" y="1266825"/>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300" b="1"/>
              <a:t>D2</a:t>
            </a:r>
          </a:p>
        </p:txBody>
      </p:sp>
      <p:sp>
        <p:nvSpPr>
          <p:cNvPr id="10339" name="TextBox 54"/>
          <p:cNvSpPr txBox="1">
            <a:spLocks noChangeArrowheads="1"/>
          </p:cNvSpPr>
          <p:nvPr/>
        </p:nvSpPr>
        <p:spPr bwMode="auto">
          <a:xfrm>
            <a:off x="6900863" y="2214563"/>
            <a:ext cx="21240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600" b="1">
                <a:solidFill>
                  <a:srgbClr val="FF0000"/>
                </a:solidFill>
              </a:rPr>
              <a:t>Drift Space 4 = Free Dispersion Region</a:t>
            </a:r>
          </a:p>
        </p:txBody>
      </p:sp>
      <p:sp>
        <p:nvSpPr>
          <p:cNvPr id="39" name="TextBox 38">
            <a:extLst>
              <a:ext uri="{FF2B5EF4-FFF2-40B4-BE49-F238E27FC236}">
                <a16:creationId xmlns:a16="http://schemas.microsoft.com/office/drawing/2014/main" id="{0A07239B-9C3F-4CEB-8E74-CCEA64A10646}"/>
              </a:ext>
            </a:extLst>
          </p:cNvPr>
          <p:cNvSpPr txBox="1"/>
          <p:nvPr/>
        </p:nvSpPr>
        <p:spPr>
          <a:xfrm>
            <a:off x="5825510" y="4955345"/>
            <a:ext cx="2766655" cy="646331"/>
          </a:xfrm>
          <a:prstGeom prst="rect">
            <a:avLst/>
          </a:prstGeom>
          <a:noFill/>
        </p:spPr>
        <p:txBody>
          <a:bodyPr wrap="none" rtlCol="0">
            <a:spAutoFit/>
          </a:bodyPr>
          <a:lstStyle/>
          <a:p>
            <a:r>
              <a:rPr lang="en-US" dirty="0">
                <a:solidFill>
                  <a:srgbClr val="FF0000"/>
                </a:solidFill>
              </a:rPr>
              <a:t>Two cases will be evaluated</a:t>
            </a:r>
          </a:p>
          <a:p>
            <a:r>
              <a:rPr lang="en-US" dirty="0">
                <a:solidFill>
                  <a:srgbClr val="FF0000"/>
                </a:solidFill>
              </a:rPr>
              <a:t>*Case B</a:t>
            </a:r>
            <a:endParaRPr lang="en-MY" dirty="0">
              <a:solidFill>
                <a:srgbClr val="FF0000"/>
              </a:solidFill>
            </a:endParaRPr>
          </a:p>
        </p:txBody>
      </p:sp>
    </p:spTree>
    <p:extLst>
      <p:ext uri="{BB962C8B-B14F-4D97-AF65-F5344CB8AC3E}">
        <p14:creationId xmlns:p14="http://schemas.microsoft.com/office/powerpoint/2010/main" val="140568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オブジェクト 2"/>
              <p:cNvSpPr txBox="1"/>
              <p:nvPr/>
            </p:nvSpPr>
            <p:spPr bwMode="auto">
              <a:xfrm>
                <a:off x="1840702" y="486840"/>
                <a:ext cx="8008938" cy="5392738"/>
              </a:xfrm>
              <a:prstGeom prst="rect">
                <a:avLst/>
              </a:prstGeom>
              <a:noFill/>
              <a:ln>
                <a:noFill/>
              </a:ln>
            </p:spPr>
            <p:txBody>
              <a:bodyPr>
                <a:normAutofit fontScale="85000" lnSpcReduction="10000"/>
              </a:bodyPr>
              <a:lstStyle/>
              <a:p>
                <a:pPr algn="ctr"/>
                <a14:m>
                  <m:oMathPara xmlns:m="http://schemas.openxmlformats.org/officeDocument/2006/math">
                    <m:oMathParaPr>
                      <m:jc m:val="centerGroup"/>
                    </m:oMathParaPr>
                    <m:oMath xmlns:m="http://schemas.openxmlformats.org/officeDocument/2006/math">
                      <m:sSub>
                        <m:sSubPr>
                          <m:ctrlPr>
                            <a:rPr lang="en-MY" i="1" smtClean="0">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𝑀</m:t>
                          </m:r>
                        </m:e>
                        <m:sub>
                          <m:r>
                            <a:rPr lang="en-MY" b="0" i="1" smtClean="0">
                              <a:solidFill>
                                <a:srgbClr val="000000"/>
                              </a:solidFill>
                              <a:latin typeface="Cambria Math" panose="02040503050406030204" pitchFamily="18" charset="0"/>
                            </a:rPr>
                            <m:t>𝐷</m:t>
                          </m:r>
                        </m:sub>
                      </m:sSub>
                      <m:r>
                        <a:rPr lang="en-MY" i="1">
                          <a:solidFill>
                            <a:srgbClr val="000000"/>
                          </a:solidFill>
                          <a:latin typeface="Cambria Math" panose="02040503050406030204" pitchFamily="18" charset="0"/>
                        </a:rPr>
                        <m:t>=</m:t>
                      </m:r>
                      <m:d>
                        <m:dPr>
                          <m:ctrlPr>
                            <a:rPr lang="en-MY" i="1">
                              <a:solidFill>
                                <a:srgbClr val="000000"/>
                              </a:solidFill>
                              <a:latin typeface="Cambria Math" panose="02040503050406030204" pitchFamily="18" charset="0"/>
                            </a:rPr>
                          </m:ctrlPr>
                        </m:dPr>
                        <m:e>
                          <m:m>
                            <m:mPr>
                              <m:plcHide m:val="on"/>
                              <m:mcs>
                                <m:mc>
                                  <m:mcPr>
                                    <m:count m:val="2"/>
                                    <m:mcJc m:val="center"/>
                                  </m:mcPr>
                                </m:mc>
                              </m:mcs>
                              <m:ctrlPr>
                                <a:rPr lang="en-MY" i="1" smtClean="0">
                                  <a:solidFill>
                                    <a:srgbClr val="000000"/>
                                  </a:solidFill>
                                  <a:latin typeface="Cambria Math" panose="02040503050406030204" pitchFamily="18" charset="0"/>
                                </a:rPr>
                              </m:ctrlPr>
                            </m:mPr>
                            <m:mr>
                              <m:e>
                                <m:r>
                                  <a:rPr lang="en-MY" i="1">
                                    <a:solidFill>
                                      <a:srgbClr val="000000"/>
                                    </a:solidFill>
                                    <a:latin typeface="Cambria Math" panose="02040503050406030204" pitchFamily="18" charset="0"/>
                                  </a:rPr>
                                  <m:t>1</m:t>
                                </m:r>
                              </m:e>
                              <m:e>
                                <m:r>
                                  <a:rPr lang="en-MY" i="1">
                                    <a:solidFill>
                                      <a:srgbClr val="000000"/>
                                    </a:solidFill>
                                    <a:latin typeface="Cambria Math" panose="02040503050406030204" pitchFamily="18" charset="0"/>
                                  </a:rPr>
                                  <m:t>ℓ</m:t>
                                </m:r>
                              </m:e>
                            </m:mr>
                            <m:mr>
                              <m:e>
                                <m:r>
                                  <a:rPr lang="en-MY" i="1" smtClean="0">
                                    <a:solidFill>
                                      <a:srgbClr val="000000"/>
                                    </a:solidFill>
                                    <a:latin typeface="Cambria Math" panose="02040503050406030204" pitchFamily="18" charset="0"/>
                                  </a:rPr>
                                  <m:t>0</m:t>
                                </m:r>
                              </m:e>
                              <m:e>
                                <m:r>
                                  <a:rPr lang="en-MY" i="1" smtClean="0">
                                    <a:solidFill>
                                      <a:srgbClr val="000000"/>
                                    </a:solidFill>
                                    <a:latin typeface="Cambria Math" panose="02040503050406030204" pitchFamily="18" charset="0"/>
                                  </a:rPr>
                                  <m:t>1</m:t>
                                </m:r>
                              </m:e>
                            </m:mr>
                          </m:m>
                        </m:e>
                      </m:d>
                    </m:oMath>
                  </m:oMathPara>
                </a14:m>
                <a:endParaRPr lang="en-MY" i="1" dirty="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MY" i="1">
                              <a:solidFill>
                                <a:srgbClr val="000000"/>
                              </a:solidFill>
                              <a:latin typeface="Cambria Math" panose="02040503050406030204" pitchFamily="18" charset="0"/>
                            </a:rPr>
                          </m:ctrlPr>
                        </m:sSubPr>
                        <m:e>
                          <m:r>
                            <a:rPr lang="en-MY" b="0" i="1" smtClean="0">
                              <a:solidFill>
                                <a:srgbClr val="000000"/>
                              </a:solidFill>
                              <a:latin typeface="Cambria Math" panose="02040503050406030204" pitchFamily="18" charset="0"/>
                            </a:rPr>
                            <m:t>               </m:t>
                          </m:r>
                          <m:r>
                            <a:rPr lang="en-MY" i="1">
                              <a:solidFill>
                                <a:srgbClr val="000000"/>
                              </a:solidFill>
                              <a:latin typeface="Cambria Math" panose="02040503050406030204" pitchFamily="18" charset="0"/>
                            </a:rPr>
                            <m:t>𝑀</m:t>
                          </m:r>
                        </m:e>
                        <m:sub>
                          <m:r>
                            <a:rPr lang="en-MY" b="0" i="1" smtClean="0">
                              <a:solidFill>
                                <a:srgbClr val="000000"/>
                              </a:solidFill>
                              <a:latin typeface="Cambria Math" panose="02040503050406030204" pitchFamily="18" charset="0"/>
                            </a:rPr>
                            <m:t>𝐵</m:t>
                          </m:r>
                        </m:sub>
                      </m:sSub>
                      <m:r>
                        <a:rPr lang="en-MY" i="1">
                          <a:solidFill>
                            <a:srgbClr val="000000"/>
                          </a:solidFill>
                          <a:latin typeface="Cambria Math" panose="02040503050406030204" pitchFamily="18" charset="0"/>
                        </a:rPr>
                        <m:t>= </m:t>
                      </m:r>
                      <m:d>
                        <m:dPr>
                          <m:ctrlPr>
                            <a:rPr lang="en-MY" i="1">
                              <a:solidFill>
                                <a:srgbClr val="000000"/>
                              </a:solidFill>
                              <a:latin typeface="Cambria Math" panose="02040503050406030204" pitchFamily="18" charset="0"/>
                            </a:rPr>
                          </m:ctrlPr>
                        </m:dPr>
                        <m:e>
                          <m:m>
                            <m:mPr>
                              <m:plcHide m:val="on"/>
                              <m:mcs>
                                <m:mc>
                                  <m:mcPr>
                                    <m:count m:val="2"/>
                                    <m:mcJc m:val="center"/>
                                  </m:mcPr>
                                </m:mc>
                              </m:mcs>
                              <m:ctrlPr>
                                <a:rPr lang="en-MY" i="1">
                                  <a:solidFill>
                                    <a:srgbClr val="000000"/>
                                  </a:solidFill>
                                  <a:latin typeface="Cambria Math" panose="02040503050406030204" pitchFamily="18" charset="0"/>
                                </a:rPr>
                              </m:ctrlPr>
                            </m:mPr>
                            <m:mr>
                              <m:e>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cos</m:t>
                                    </m:r>
                                  </m:fName>
                                  <m:e>
                                    <m:r>
                                      <a:rPr lang="en-MY" i="1">
                                        <a:solidFill>
                                          <a:srgbClr val="000000"/>
                                        </a:solidFill>
                                        <a:latin typeface="Cambria Math" panose="02040503050406030204" pitchFamily="18" charset="0"/>
                                      </a:rPr>
                                      <m:t>𝜃</m:t>
                                    </m:r>
                                  </m:e>
                                </m:func>
                              </m:e>
                              <m:e>
                                <m:r>
                                  <a:rPr lang="en-MY" i="1">
                                    <a:solidFill>
                                      <a:srgbClr val="000000"/>
                                    </a:solidFill>
                                    <a:latin typeface="Cambria Math" panose="02040503050406030204" pitchFamily="18" charset="0"/>
                                  </a:rPr>
                                  <m:t>𝜌</m:t>
                                </m:r>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sin</m:t>
                                    </m:r>
                                  </m:fName>
                                  <m:e>
                                    <m:r>
                                      <a:rPr lang="en-MY" i="1">
                                        <a:solidFill>
                                          <a:srgbClr val="000000"/>
                                        </a:solidFill>
                                        <a:latin typeface="Cambria Math" panose="02040503050406030204" pitchFamily="18" charset="0"/>
                                      </a:rPr>
                                      <m:t>𝜃</m:t>
                                    </m:r>
                                  </m:e>
                                </m:func>
                              </m:e>
                            </m:mr>
                            <m:mr>
                              <m:e>
                                <m:r>
                                  <a:rPr lang="en-MY" i="1">
                                    <a:solidFill>
                                      <a:srgbClr val="000000"/>
                                    </a:solidFill>
                                    <a:latin typeface="Cambria Math" panose="02040503050406030204" pitchFamily="18" charset="0"/>
                                  </a:rPr>
                                  <m:t>−</m:t>
                                </m:r>
                                <m:f>
                                  <m:fPr>
                                    <m:ctrlPr>
                                      <a:rPr lang="en-MY" i="1">
                                        <a:solidFill>
                                          <a:srgbClr val="000000"/>
                                        </a:solidFill>
                                        <a:latin typeface="Cambria Math" panose="02040503050406030204" pitchFamily="18" charset="0"/>
                                      </a:rPr>
                                    </m:ctrlPr>
                                  </m:fPr>
                                  <m:num>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sin</m:t>
                                        </m:r>
                                      </m:fName>
                                      <m:e>
                                        <m:r>
                                          <a:rPr lang="en-MY" i="1">
                                            <a:solidFill>
                                              <a:srgbClr val="000000"/>
                                            </a:solidFill>
                                            <a:latin typeface="Cambria Math" panose="02040503050406030204" pitchFamily="18" charset="0"/>
                                          </a:rPr>
                                          <m:t>𝜃</m:t>
                                        </m:r>
                                      </m:e>
                                    </m:func>
                                  </m:num>
                                  <m:den>
                                    <m:r>
                                      <a:rPr lang="en-MY" i="1">
                                        <a:solidFill>
                                          <a:srgbClr val="000000"/>
                                        </a:solidFill>
                                        <a:latin typeface="Cambria Math" panose="02040503050406030204" pitchFamily="18" charset="0"/>
                                      </a:rPr>
                                      <m:t>𝜌</m:t>
                                    </m:r>
                                  </m:den>
                                </m:f>
                              </m:e>
                              <m:e>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cos</m:t>
                                    </m:r>
                                  </m:fName>
                                  <m:e>
                                    <m:r>
                                      <a:rPr lang="en-MY" i="1">
                                        <a:solidFill>
                                          <a:srgbClr val="000000"/>
                                        </a:solidFill>
                                        <a:latin typeface="Cambria Math" panose="02040503050406030204" pitchFamily="18" charset="0"/>
                                      </a:rPr>
                                      <m:t>𝜃</m:t>
                                    </m:r>
                                  </m:e>
                                </m:func>
                              </m:e>
                            </m:mr>
                          </m:m>
                        </m:e>
                      </m:d>
                    </m:oMath>
                  </m:oMathPara>
                </a14:m>
                <a:endParaRPr lang="en-MY" i="1" dirty="0">
                  <a:solidFill>
                    <a:srgbClr val="000000"/>
                  </a:solidFill>
                  <a:latin typeface="Cambria Math" panose="02040503050406030204" pitchFamily="18" charset="0"/>
                </a:endParaRPr>
              </a:p>
              <a:p>
                <a:pPr algn="ctr"/>
                <a:endParaRPr lang="en-MY" i="1" dirty="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               </m:t>
                          </m:r>
                          <m:r>
                            <a:rPr lang="en-MY" i="1">
                              <a:solidFill>
                                <a:srgbClr val="000000"/>
                              </a:solidFill>
                              <a:latin typeface="Cambria Math" panose="02040503050406030204" pitchFamily="18" charset="0"/>
                            </a:rPr>
                            <m:t>𝑀</m:t>
                          </m:r>
                        </m:e>
                        <m:sub>
                          <m:r>
                            <a:rPr lang="en-MY" b="0" i="1" smtClean="0">
                              <a:solidFill>
                                <a:srgbClr val="000000"/>
                              </a:solidFill>
                              <a:latin typeface="Cambria Math" panose="02040503050406030204" pitchFamily="18" charset="0"/>
                            </a:rPr>
                            <m:t>𝐻𝐸</m:t>
                          </m:r>
                        </m:sub>
                      </m:sSub>
                      <m:r>
                        <a:rPr lang="en-MY" i="1">
                          <a:solidFill>
                            <a:srgbClr val="000000"/>
                          </a:solidFill>
                          <a:latin typeface="Cambria Math" panose="02040503050406030204" pitchFamily="18" charset="0"/>
                        </a:rPr>
                        <m:t>= </m:t>
                      </m:r>
                      <m:d>
                        <m:dPr>
                          <m:ctrlPr>
                            <a:rPr lang="en-MY" i="1" smtClean="0">
                              <a:solidFill>
                                <a:schemeClr val="tx1"/>
                              </a:solidFill>
                              <a:latin typeface="Cambria Math" panose="02040503050406030204" pitchFamily="18" charset="0"/>
                            </a:rPr>
                          </m:ctrlPr>
                        </m:dPr>
                        <m:e>
                          <m:m>
                            <m:mPr>
                              <m:plcHide m:val="on"/>
                              <m:mcs>
                                <m:mc>
                                  <m:mcPr>
                                    <m:count m:val="2"/>
                                    <m:mcJc m:val="center"/>
                                  </m:mcPr>
                                </m:mc>
                              </m:mcs>
                              <m:ctrlPr>
                                <a:rPr lang="en-MY" i="1" smtClean="0">
                                  <a:solidFill>
                                    <a:schemeClr val="tx1"/>
                                  </a:solidFill>
                                  <a:latin typeface="Cambria Math" panose="02040503050406030204" pitchFamily="18" charset="0"/>
                                </a:rPr>
                              </m:ctrlPr>
                            </m:mPr>
                            <m:mr>
                              <m:e>
                                <m:r>
                                  <a:rPr lang="en-US" b="0" i="1" smtClean="0">
                                    <a:solidFill>
                                      <a:schemeClr val="tx1"/>
                                    </a:solidFill>
                                    <a:latin typeface="Cambria Math" panose="02040503050406030204" pitchFamily="18" charset="0"/>
                                  </a:rPr>
                                  <m:t>1</m:t>
                                </m:r>
                              </m:e>
                              <m:e>
                                <m:r>
                                  <a:rPr lang="en-MY" b="0" i="1" smtClean="0">
                                    <a:solidFill>
                                      <a:schemeClr val="tx1"/>
                                    </a:solidFill>
                                    <a:latin typeface="Cambria Math" panose="02040503050406030204" pitchFamily="18" charset="0"/>
                                  </a:rPr>
                                  <m:t>0</m:t>
                                </m:r>
                              </m:e>
                            </m:mr>
                            <m:mr>
                              <m:e>
                                <m:f>
                                  <m:fPr>
                                    <m:ctrlPr>
                                      <a:rPr lang="en-MY" i="1">
                                        <a:latin typeface="Cambria Math" panose="02040503050406030204" pitchFamily="18" charset="0"/>
                                      </a:rPr>
                                    </m:ctrlPr>
                                  </m:fPr>
                                  <m:num>
                                    <m:func>
                                      <m:funcPr>
                                        <m:ctrlPr>
                                          <a:rPr lang="en-MY" i="1">
                                            <a:latin typeface="Cambria Math" panose="02040503050406030204" pitchFamily="18" charset="0"/>
                                          </a:rPr>
                                        </m:ctrlPr>
                                      </m:funcPr>
                                      <m:fName>
                                        <m:r>
                                          <m:rPr>
                                            <m:sty m:val="p"/>
                                          </m:rPr>
                                          <a:rPr lang="en-MY">
                                            <a:latin typeface="Cambria Math" panose="02040503050406030204" pitchFamily="18" charset="0"/>
                                          </a:rPr>
                                          <m:t>tan</m:t>
                                        </m:r>
                                      </m:fName>
                                      <m:e>
                                        <m:r>
                                          <a:rPr lang="en-MY" i="1">
                                            <a:latin typeface="Cambria Math" panose="02040503050406030204" pitchFamily="18" charset="0"/>
                                            <a:ea typeface="Cambria Math" panose="02040503050406030204" pitchFamily="18" charset="0"/>
                                          </a:rPr>
                                          <m:t>𝜀</m:t>
                                        </m:r>
                                      </m:e>
                                    </m:func>
                                  </m:num>
                                  <m:den>
                                    <m:r>
                                      <a:rPr lang="en-MY" i="1">
                                        <a:latin typeface="Cambria Math" panose="02040503050406030204" pitchFamily="18" charset="0"/>
                                      </a:rPr>
                                      <m:t>𝜌</m:t>
                                    </m:r>
                                  </m:den>
                                </m:f>
                              </m:e>
                              <m:e>
                                <m:r>
                                  <a:rPr lang="en-MY" i="1">
                                    <a:solidFill>
                                      <a:schemeClr val="tx1"/>
                                    </a:solidFill>
                                    <a:latin typeface="Cambria Math" panose="02040503050406030204" pitchFamily="18" charset="0"/>
                                  </a:rPr>
                                  <m:t>1</m:t>
                                </m:r>
                              </m:e>
                            </m:mr>
                          </m:m>
                        </m:e>
                      </m:d>
                    </m:oMath>
                  </m:oMathPara>
                </a14:m>
                <a:endParaRPr lang="en-MY" i="1" dirty="0">
                  <a:solidFill>
                    <a:schemeClr val="tx1"/>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MY" i="1">
                              <a:solidFill>
                                <a:schemeClr val="tx1"/>
                              </a:solidFill>
                              <a:latin typeface="Cambria Math" panose="02040503050406030204" pitchFamily="18" charset="0"/>
                            </a:rPr>
                          </m:ctrlPr>
                        </m:sSubPr>
                        <m:e>
                          <m:r>
                            <a:rPr lang="en-MY" i="1">
                              <a:solidFill>
                                <a:schemeClr val="tx1"/>
                              </a:solidFill>
                              <a:latin typeface="Cambria Math" panose="02040503050406030204" pitchFamily="18" charset="0"/>
                            </a:rPr>
                            <m:t>               </m:t>
                          </m:r>
                          <m:r>
                            <a:rPr lang="en-MY" i="1">
                              <a:solidFill>
                                <a:schemeClr val="tx1"/>
                              </a:solidFill>
                              <a:latin typeface="Cambria Math" panose="02040503050406030204" pitchFamily="18" charset="0"/>
                            </a:rPr>
                            <m:t>𝑀</m:t>
                          </m:r>
                        </m:e>
                        <m:sub>
                          <m:r>
                            <a:rPr lang="en-MY" i="1">
                              <a:solidFill>
                                <a:schemeClr val="tx1"/>
                              </a:solidFill>
                              <a:latin typeface="Cambria Math" panose="02040503050406030204" pitchFamily="18" charset="0"/>
                            </a:rPr>
                            <m:t>𝑉𝐸</m:t>
                          </m:r>
                        </m:sub>
                      </m:sSub>
                      <m:r>
                        <a:rPr lang="en-MY" i="1">
                          <a:solidFill>
                            <a:schemeClr val="tx1"/>
                          </a:solidFill>
                          <a:latin typeface="Cambria Math" panose="02040503050406030204" pitchFamily="18" charset="0"/>
                        </a:rPr>
                        <m:t>= </m:t>
                      </m:r>
                      <m:d>
                        <m:dPr>
                          <m:ctrlPr>
                            <a:rPr lang="en-MY" i="1">
                              <a:solidFill>
                                <a:schemeClr val="tx1"/>
                              </a:solidFill>
                              <a:latin typeface="Cambria Math" panose="02040503050406030204" pitchFamily="18" charset="0"/>
                            </a:rPr>
                          </m:ctrlPr>
                        </m:dPr>
                        <m:e>
                          <m:m>
                            <m:mPr>
                              <m:plcHide m:val="on"/>
                              <m:mcs>
                                <m:mc>
                                  <m:mcPr>
                                    <m:count m:val="2"/>
                                    <m:mcJc m:val="center"/>
                                  </m:mcPr>
                                </m:mc>
                              </m:mcs>
                              <m:ctrlPr>
                                <a:rPr lang="en-MY" b="0" i="1">
                                  <a:solidFill>
                                    <a:schemeClr val="tx1"/>
                                  </a:solidFill>
                                  <a:latin typeface="Cambria Math" panose="02040503050406030204" pitchFamily="18" charset="0"/>
                                </a:rPr>
                              </m:ctrlPr>
                            </m:mPr>
                            <m:mr>
                              <m:e>
                                <m:r>
                                  <a:rPr lang="en-MY" i="1">
                                    <a:solidFill>
                                      <a:schemeClr val="tx1"/>
                                    </a:solidFill>
                                    <a:latin typeface="Cambria Math" panose="02040503050406030204" pitchFamily="18" charset="0"/>
                                  </a:rPr>
                                  <m:t>1</m:t>
                                </m:r>
                              </m:e>
                              <m:e>
                                <m:r>
                                  <a:rPr lang="en-MY" i="1">
                                    <a:solidFill>
                                      <a:schemeClr val="tx1"/>
                                    </a:solidFill>
                                    <a:latin typeface="Cambria Math" panose="02040503050406030204" pitchFamily="18" charset="0"/>
                                  </a:rPr>
                                  <m:t>0</m:t>
                                </m:r>
                              </m:e>
                            </m:mr>
                            <m:mr>
                              <m:e>
                                <m:r>
                                  <a:rPr lang="en-MY" i="1">
                                    <a:latin typeface="Cambria Math" panose="02040503050406030204" pitchFamily="18" charset="0"/>
                                  </a:rPr>
                                  <m:t>1/</m:t>
                                </m:r>
                                <m:r>
                                  <a:rPr lang="en-MY" i="1">
                                    <a:latin typeface="Cambria Math" panose="02040503050406030204" pitchFamily="18" charset="0"/>
                                  </a:rPr>
                                  <m:t>𝜌</m:t>
                                </m:r>
                                <m:d>
                                  <m:dPr>
                                    <m:ctrlPr>
                                      <a:rPr lang="en-MY" i="1">
                                        <a:latin typeface="Cambria Math" panose="02040503050406030204" pitchFamily="18" charset="0"/>
                                      </a:rPr>
                                    </m:ctrlPr>
                                  </m:dPr>
                                  <m:e>
                                    <m:f>
                                      <m:fPr>
                                        <m:type m:val="skw"/>
                                        <m:ctrlPr>
                                          <a:rPr lang="en-MY" i="1">
                                            <a:latin typeface="Cambria Math" panose="02040503050406030204" pitchFamily="18" charset="0"/>
                                          </a:rPr>
                                        </m:ctrlPr>
                                      </m:fPr>
                                      <m:num>
                                        <m:r>
                                          <a:rPr lang="en-MY" i="1">
                                            <a:latin typeface="Cambria Math" panose="02040503050406030204" pitchFamily="18" charset="0"/>
                                          </a:rPr>
                                          <m:t>𝑏</m:t>
                                        </m:r>
                                      </m:num>
                                      <m:den>
                                        <m:r>
                                          <a:rPr lang="en-MY" i="1">
                                            <a:latin typeface="Cambria Math" panose="02040503050406030204" pitchFamily="18" charset="0"/>
                                          </a:rPr>
                                          <m:t>6</m:t>
                                        </m:r>
                                        <m:r>
                                          <a:rPr lang="en-MY" i="1">
                                            <a:latin typeface="Cambria Math" panose="02040503050406030204" pitchFamily="18" charset="0"/>
                                          </a:rPr>
                                          <m:t>𝜌</m:t>
                                        </m:r>
                                        <m:func>
                                          <m:funcPr>
                                            <m:ctrlPr>
                                              <a:rPr lang="en-MY" i="1">
                                                <a:latin typeface="Cambria Math" panose="02040503050406030204" pitchFamily="18" charset="0"/>
                                              </a:rPr>
                                            </m:ctrlPr>
                                          </m:funcPr>
                                          <m:fName>
                                            <m:r>
                                              <m:rPr>
                                                <m:sty m:val="p"/>
                                              </m:rPr>
                                              <a:rPr lang="en-MY">
                                                <a:latin typeface="Cambria Math" panose="02040503050406030204" pitchFamily="18" charset="0"/>
                                              </a:rPr>
                                              <m:t>cos</m:t>
                                            </m:r>
                                          </m:fName>
                                          <m:e>
                                            <m:r>
                                              <a:rPr lang="en-MY" i="1">
                                                <a:latin typeface="Cambria Math" panose="02040503050406030204" pitchFamily="18" charset="0"/>
                                                <a:ea typeface="Cambria Math" panose="02040503050406030204" pitchFamily="18" charset="0"/>
                                              </a:rPr>
                                              <m:t>𝜀</m:t>
                                            </m:r>
                                          </m:e>
                                        </m:func>
                                      </m:den>
                                    </m:f>
                                    <m:r>
                                      <a:rPr lang="en-MY" i="1">
                                        <a:latin typeface="Cambria Math" panose="02040503050406030204" pitchFamily="18" charset="0"/>
                                      </a:rPr>
                                      <m:t>−</m:t>
                                    </m:r>
                                    <m:func>
                                      <m:funcPr>
                                        <m:ctrlPr>
                                          <a:rPr lang="en-MY" i="1">
                                            <a:latin typeface="Cambria Math" panose="02040503050406030204" pitchFamily="18" charset="0"/>
                                          </a:rPr>
                                        </m:ctrlPr>
                                      </m:funcPr>
                                      <m:fName>
                                        <m:r>
                                          <m:rPr>
                                            <m:sty m:val="p"/>
                                          </m:rPr>
                                          <a:rPr lang="en-MY">
                                            <a:latin typeface="Cambria Math" panose="02040503050406030204" pitchFamily="18" charset="0"/>
                                          </a:rPr>
                                          <m:t>tan</m:t>
                                        </m:r>
                                      </m:fName>
                                      <m:e>
                                        <m:r>
                                          <a:rPr lang="en-MY" i="1">
                                            <a:latin typeface="Cambria Math" panose="02040503050406030204" pitchFamily="18" charset="0"/>
                                            <a:ea typeface="Cambria Math" panose="02040503050406030204" pitchFamily="18" charset="0"/>
                                          </a:rPr>
                                          <m:t>𝜀</m:t>
                                        </m:r>
                                      </m:e>
                                    </m:func>
                                  </m:e>
                                </m:d>
                              </m:e>
                              <m:e>
                                <m:r>
                                  <a:rPr lang="en-MY" i="1">
                                    <a:solidFill>
                                      <a:schemeClr val="tx1"/>
                                    </a:solidFill>
                                    <a:latin typeface="Cambria Math" panose="02040503050406030204" pitchFamily="18" charset="0"/>
                                  </a:rPr>
                                  <m:t>1</m:t>
                                </m:r>
                              </m:e>
                            </m:mr>
                          </m:m>
                        </m:e>
                      </m:d>
                    </m:oMath>
                  </m:oMathPara>
                </a14:m>
                <a:endParaRPr lang="en-MY" i="1" dirty="0">
                  <a:solidFill>
                    <a:srgbClr val="000000"/>
                  </a:solidFill>
                  <a:latin typeface="Cambria Math" panose="02040503050406030204" pitchFamily="18" charset="0"/>
                </a:endParaRPr>
              </a:p>
              <a:p>
                <a:pPr algn="ctr"/>
                <a:br>
                  <a:rPr lang="en-MY" i="1"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sSub>
                        <m:sSubPr>
                          <m:ctrlPr>
                            <a:rPr lang="en-MY" i="1">
                              <a:solidFill>
                                <a:srgbClr val="000000"/>
                              </a:solidFill>
                              <a:latin typeface="Cambria Math" panose="02040503050406030204" pitchFamily="18" charset="0"/>
                            </a:rPr>
                          </m:ctrlPr>
                        </m:sSubPr>
                        <m:e>
                          <m:r>
                            <a:rPr lang="en-MY" b="0" i="1" smtClean="0">
                              <a:solidFill>
                                <a:srgbClr val="000000"/>
                              </a:solidFill>
                              <a:latin typeface="Cambria Math" panose="02040503050406030204" pitchFamily="18" charset="0"/>
                            </a:rPr>
                            <m:t>                        </m:t>
                          </m:r>
                          <m:r>
                            <a:rPr lang="en-MY" i="1">
                              <a:solidFill>
                                <a:srgbClr val="000000"/>
                              </a:solidFill>
                              <a:latin typeface="Cambria Math" panose="02040503050406030204" pitchFamily="18" charset="0"/>
                            </a:rPr>
                            <m:t>𝑀</m:t>
                          </m:r>
                        </m:e>
                        <m:sub>
                          <m:r>
                            <a:rPr lang="en-MY" b="0" i="1" smtClean="0">
                              <a:solidFill>
                                <a:srgbClr val="000000"/>
                              </a:solidFill>
                              <a:latin typeface="Cambria Math" panose="02040503050406030204" pitchFamily="18" charset="0"/>
                            </a:rPr>
                            <m:t>𝑑</m:t>
                          </m:r>
                        </m:sub>
                      </m:sSub>
                      <m:r>
                        <a:rPr lang="en-MY" i="1">
                          <a:solidFill>
                            <a:srgbClr val="000000"/>
                          </a:solidFill>
                          <a:latin typeface="Cambria Math" panose="02040503050406030204" pitchFamily="18" charset="0"/>
                        </a:rPr>
                        <m:t>=</m:t>
                      </m:r>
                      <m:d>
                        <m:dPr>
                          <m:ctrlPr>
                            <a:rPr lang="en-MY" i="1">
                              <a:solidFill>
                                <a:srgbClr val="000000"/>
                              </a:solidFill>
                              <a:latin typeface="Cambria Math" panose="02040503050406030204" pitchFamily="18" charset="0"/>
                            </a:rPr>
                          </m:ctrlPr>
                        </m:dPr>
                        <m:e>
                          <m:m>
                            <m:mPr>
                              <m:plcHide m:val="on"/>
                              <m:mcs>
                                <m:mc>
                                  <m:mcPr>
                                    <m:count m:val="2"/>
                                    <m:mcJc m:val="center"/>
                                  </m:mcPr>
                                </m:mc>
                              </m:mcs>
                              <m:ctrlPr>
                                <a:rPr lang="en-MY" i="1">
                                  <a:solidFill>
                                    <a:srgbClr val="000000"/>
                                  </a:solidFill>
                                  <a:latin typeface="Cambria Math" panose="02040503050406030204" pitchFamily="18" charset="0"/>
                                </a:rPr>
                              </m:ctrlPr>
                            </m:mPr>
                            <m:mr>
                              <m:e>
                                <m:func>
                                  <m:funcPr>
                                    <m:ctrlPr>
                                      <a:rPr lang="en-MY" i="1">
                                        <a:solidFill>
                                          <a:srgbClr val="000000"/>
                                        </a:solidFill>
                                        <a:latin typeface="Cambria Math" panose="02040503050406030204" pitchFamily="18" charset="0"/>
                                      </a:rPr>
                                    </m:ctrlPr>
                                  </m:funcPr>
                                  <m:fName>
                                    <m:r>
                                      <m:rPr>
                                        <m:sty m:val="p"/>
                                      </m:rPr>
                                      <a:rPr lang="en-MY" i="0">
                                        <a:solidFill>
                                          <a:srgbClr val="000000"/>
                                        </a:solidFill>
                                        <a:latin typeface="Cambria Math" panose="02040503050406030204" pitchFamily="18" charset="0"/>
                                      </a:rPr>
                                      <m:t>cos</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𝐷</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𝐷</m:t>
                                        </m:r>
                                      </m:sub>
                                    </m:sSub>
                                  </m:sub>
                                </m:sSub>
                              </m:e>
                              <m:e>
                                <m:f>
                                  <m:fPr>
                                    <m:ctrlPr>
                                      <a:rPr lang="en-MY" i="1">
                                        <a:solidFill>
                                          <a:srgbClr val="000000"/>
                                        </a:solidFill>
                                        <a:latin typeface="Cambria Math" panose="02040503050406030204" pitchFamily="18" charset="0"/>
                                      </a:rPr>
                                    </m:ctrlPr>
                                  </m:fPr>
                                  <m:num>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sin</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𝐷</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𝐷</m:t>
                                            </m:r>
                                          </m:sub>
                                        </m:sSub>
                                      </m:sub>
                                    </m:sSub>
                                  </m:num>
                                  <m:den>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𝐷</m:t>
                                            </m:r>
                                          </m:sub>
                                        </m:sSub>
                                      </m:e>
                                    </m:rad>
                                  </m:den>
                                </m:f>
                              </m:e>
                            </m:mr>
                            <m:mr>
                              <m:e>
                                <m:r>
                                  <a:rPr lang="en-MY" i="1">
                                    <a:solidFill>
                                      <a:srgbClr val="000000"/>
                                    </a:solidFill>
                                    <a:latin typeface="Cambria Math" panose="02040503050406030204" pitchFamily="18" charset="0"/>
                                  </a:rPr>
                                  <m:t>−</m:t>
                                </m:r>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𝐷</m:t>
                                        </m:r>
                                      </m:sub>
                                    </m:sSub>
                                  </m:e>
                                </m:rad>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sin</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𝐷</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𝐷</m:t>
                                        </m:r>
                                      </m:sub>
                                    </m:sSub>
                                  </m:sub>
                                </m:sSub>
                              </m:e>
                              <m:e>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cos</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𝐷</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𝐷</m:t>
                                        </m:r>
                                      </m:sub>
                                    </m:sSub>
                                  </m:sub>
                                </m:sSub>
                              </m:e>
                            </m:mr>
                          </m:m>
                        </m:e>
                      </m:d>
                    </m:oMath>
                  </m:oMathPara>
                </a14:m>
                <a:endParaRPr lang="en-MY" i="1" dirty="0">
                  <a:solidFill>
                    <a:srgbClr val="000000"/>
                  </a:solidFill>
                  <a:latin typeface="Cambria Math" panose="02040503050406030204" pitchFamily="18" charset="0"/>
                </a:endParaRPr>
              </a:p>
              <a:p>
                <a:pPr algn="ctr"/>
                <a:br>
                  <a:rPr lang="en-MY" i="1" dirty="0">
                    <a:solidFill>
                      <a:srgbClr val="000000"/>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MY" i="1">
                          <a:solidFill>
                            <a:srgbClr val="000000"/>
                          </a:solidFill>
                          <a:latin typeface="Cambria Math" panose="02040503050406030204" pitchFamily="18" charset="0"/>
                        </a:rPr>
                        <m:t>      </m:t>
                      </m:r>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𝑀</m:t>
                          </m:r>
                        </m:e>
                        <m:sub>
                          <m:r>
                            <a:rPr lang="en-MY" b="0" i="1" smtClean="0">
                              <a:solidFill>
                                <a:srgbClr val="000000"/>
                              </a:solidFill>
                              <a:latin typeface="Cambria Math" panose="02040503050406030204" pitchFamily="18" charset="0"/>
                            </a:rPr>
                            <m:t>𝑓</m:t>
                          </m:r>
                        </m:sub>
                      </m:sSub>
                      <m:r>
                        <a:rPr lang="en-MY" i="1">
                          <a:solidFill>
                            <a:srgbClr val="000000"/>
                          </a:solidFill>
                          <a:latin typeface="Cambria Math" panose="02040503050406030204" pitchFamily="18" charset="0"/>
                        </a:rPr>
                        <m:t>=</m:t>
                      </m:r>
                      <m:d>
                        <m:dPr>
                          <m:ctrlPr>
                            <a:rPr lang="en-MY" i="1">
                              <a:solidFill>
                                <a:srgbClr val="000000"/>
                              </a:solidFill>
                              <a:latin typeface="Cambria Math" panose="02040503050406030204" pitchFamily="18" charset="0"/>
                            </a:rPr>
                          </m:ctrlPr>
                        </m:dPr>
                        <m:e>
                          <m:m>
                            <m:mPr>
                              <m:plcHide m:val="on"/>
                              <m:mcs>
                                <m:mc>
                                  <m:mcPr>
                                    <m:count m:val="2"/>
                                    <m:mcJc m:val="center"/>
                                  </m:mcPr>
                                </m:mc>
                              </m:mcs>
                              <m:ctrlPr>
                                <a:rPr lang="en-MY" i="1">
                                  <a:solidFill>
                                    <a:srgbClr val="000000"/>
                                  </a:solidFill>
                                  <a:latin typeface="Cambria Math" panose="02040503050406030204" pitchFamily="18" charset="0"/>
                                </a:rPr>
                              </m:ctrlPr>
                            </m:mPr>
                            <m:mr>
                              <m:e>
                                <m:func>
                                  <m:funcPr>
                                    <m:ctrlPr>
                                      <a:rPr lang="en-MY" i="1">
                                        <a:solidFill>
                                          <a:srgbClr val="000000"/>
                                        </a:solidFill>
                                        <a:latin typeface="Cambria Math" panose="02040503050406030204" pitchFamily="18" charset="0"/>
                                      </a:rPr>
                                    </m:ctrlPr>
                                  </m:funcPr>
                                  <m:fName>
                                    <m:r>
                                      <m:rPr>
                                        <m:sty m:val="p"/>
                                      </m:rPr>
                                      <a:rPr lang="en-MY" i="0">
                                        <a:solidFill>
                                          <a:srgbClr val="000000"/>
                                        </a:solidFill>
                                        <a:latin typeface="Cambria Math" panose="02040503050406030204" pitchFamily="18" charset="0"/>
                                      </a:rPr>
                                      <m:t>cosh</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𝐹</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𝐹</m:t>
                                        </m:r>
                                      </m:sub>
                                    </m:sSub>
                                  </m:sub>
                                </m:sSub>
                              </m:e>
                              <m:e>
                                <m:f>
                                  <m:fPr>
                                    <m:ctrlPr>
                                      <a:rPr lang="en-MY" i="1">
                                        <a:solidFill>
                                          <a:srgbClr val="000000"/>
                                        </a:solidFill>
                                        <a:latin typeface="Cambria Math" panose="02040503050406030204" pitchFamily="18" charset="0"/>
                                      </a:rPr>
                                    </m:ctrlPr>
                                  </m:fPr>
                                  <m:num>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sinh</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𝐹</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𝐹</m:t>
                                            </m:r>
                                          </m:sub>
                                        </m:sSub>
                                      </m:sub>
                                    </m:sSub>
                                  </m:num>
                                  <m:den>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𝐹</m:t>
                                            </m:r>
                                          </m:sub>
                                        </m:sSub>
                                      </m:e>
                                    </m:rad>
                                  </m:den>
                                </m:f>
                              </m:e>
                            </m:mr>
                            <m:mr>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𝐹</m:t>
                                        </m:r>
                                      </m:sub>
                                    </m:sSub>
                                  </m:e>
                                </m:rad>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sinh</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𝐹</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𝐹</m:t>
                                        </m:r>
                                      </m:sub>
                                    </m:sSub>
                                  </m:sub>
                                </m:sSub>
                              </m:e>
                              <m:e>
                                <m:func>
                                  <m:funcPr>
                                    <m:ctrlPr>
                                      <a:rPr lang="en-MY" i="1">
                                        <a:solidFill>
                                          <a:srgbClr val="000000"/>
                                        </a:solidFill>
                                        <a:latin typeface="Cambria Math" panose="02040503050406030204" pitchFamily="18" charset="0"/>
                                      </a:rPr>
                                    </m:ctrlPr>
                                  </m:funcPr>
                                  <m:fName>
                                    <m:r>
                                      <m:rPr>
                                        <m:sty m:val="p"/>
                                      </m:rPr>
                                      <a:rPr lang="en-MY">
                                        <a:solidFill>
                                          <a:srgbClr val="000000"/>
                                        </a:solidFill>
                                        <a:latin typeface="Cambria Math" panose="02040503050406030204" pitchFamily="18" charset="0"/>
                                      </a:rPr>
                                      <m:t>cosh</m:t>
                                    </m:r>
                                  </m:fName>
                                  <m:e>
                                    <m:rad>
                                      <m:radPr>
                                        <m:degHide m:val="on"/>
                                        <m:ctrlPr>
                                          <a:rPr lang="en-MY" i="1">
                                            <a:solidFill>
                                              <a:srgbClr val="000000"/>
                                            </a:solidFill>
                                            <a:latin typeface="Cambria Math" panose="02040503050406030204" pitchFamily="18" charset="0"/>
                                          </a:rPr>
                                        </m:ctrlPr>
                                      </m:radPr>
                                      <m:deg/>
                                      <m:e>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𝐾</m:t>
                                            </m:r>
                                          </m:e>
                                          <m:sub>
                                            <m:r>
                                              <a:rPr lang="en-MY" i="1">
                                                <a:solidFill>
                                                  <a:srgbClr val="000000"/>
                                                </a:solidFill>
                                                <a:latin typeface="Cambria Math" panose="02040503050406030204" pitchFamily="18" charset="0"/>
                                              </a:rPr>
                                              <m:t>𝐹</m:t>
                                            </m:r>
                                          </m:sub>
                                        </m:sSub>
                                      </m:e>
                                    </m:rad>
                                  </m:e>
                                </m:func>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ℓ</m:t>
                                    </m:r>
                                  </m:e>
                                  <m:sub>
                                    <m:sSub>
                                      <m:sSubPr>
                                        <m:ctrlPr>
                                          <a:rPr lang="en-MY" i="1">
                                            <a:solidFill>
                                              <a:srgbClr val="000000"/>
                                            </a:solidFill>
                                            <a:latin typeface="Cambria Math" panose="02040503050406030204" pitchFamily="18" charset="0"/>
                                          </a:rPr>
                                        </m:ctrlPr>
                                      </m:sSubPr>
                                      <m:e>
                                        <m:r>
                                          <a:rPr lang="en-MY" i="1">
                                            <a:solidFill>
                                              <a:srgbClr val="000000"/>
                                            </a:solidFill>
                                            <a:latin typeface="Cambria Math" panose="02040503050406030204" pitchFamily="18" charset="0"/>
                                          </a:rPr>
                                          <m:t>𝑄</m:t>
                                        </m:r>
                                      </m:e>
                                      <m:sub>
                                        <m:r>
                                          <a:rPr lang="en-MY" i="1">
                                            <a:solidFill>
                                              <a:srgbClr val="000000"/>
                                            </a:solidFill>
                                            <a:latin typeface="Cambria Math" panose="02040503050406030204" pitchFamily="18" charset="0"/>
                                          </a:rPr>
                                          <m:t>𝐹</m:t>
                                        </m:r>
                                      </m:sub>
                                    </m:sSub>
                                  </m:sub>
                                </m:sSub>
                              </m:e>
                            </m:mr>
                          </m:m>
                        </m:e>
                      </m:d>
                      <m:r>
                        <a:rPr lang="en-MY" i="1">
                          <a:solidFill>
                            <a:srgbClr val="000000"/>
                          </a:solidFill>
                          <a:latin typeface="Cambria Math" panose="02040503050406030204" pitchFamily="18" charset="0"/>
                        </a:rPr>
                        <m:t> </m:t>
                      </m:r>
                    </m:oMath>
                  </m:oMathPara>
                </a14:m>
                <a:br>
                  <a:rPr lang="en-MY" i="1" dirty="0">
                    <a:solidFill>
                      <a:srgbClr val="000000"/>
                    </a:solidFill>
                    <a:latin typeface="Cambria Math" panose="02040503050406030204" pitchFamily="18" charset="0"/>
                  </a:rPr>
                </a:br>
                <a:br>
                  <a:rPr lang="en-MY" i="1" dirty="0">
                    <a:solidFill>
                      <a:srgbClr val="000000"/>
                    </a:solidFill>
                    <a:latin typeface="Cambria Math" panose="02040503050406030204" pitchFamily="18" charset="0"/>
                  </a:rPr>
                </a:br>
                <a:br>
                  <a:rPr lang="en-MY" i="1" dirty="0">
                    <a:solidFill>
                      <a:srgbClr val="000000"/>
                    </a:solidFill>
                    <a:latin typeface="Cambria Math" panose="02040503050406030204" pitchFamily="18" charset="0"/>
                  </a:rPr>
                </a:br>
                <a:endParaRPr lang="en-MY" dirty="0"/>
              </a:p>
            </p:txBody>
          </p:sp>
        </mc:Choice>
        <mc:Fallback xmlns="">
          <p:sp>
            <p:nvSpPr>
              <p:cNvPr id="3" name="オブジェクト 2"/>
              <p:cNvSpPr txBox="1">
                <a:spLocks noRot="1" noChangeAspect="1" noMove="1" noResize="1" noEditPoints="1" noAdjustHandles="1" noChangeArrowheads="1" noChangeShapeType="1" noTextEdit="1"/>
              </p:cNvSpPr>
              <p:nvPr/>
            </p:nvSpPr>
            <p:spPr bwMode="auto">
              <a:xfrm>
                <a:off x="1840702" y="486840"/>
                <a:ext cx="8008938" cy="5392738"/>
              </a:xfrm>
              <a:prstGeom prst="rect">
                <a:avLst/>
              </a:prstGeom>
              <a:blipFill>
                <a:blip r:embed="rId3"/>
                <a:stretch>
                  <a:fillRect/>
                </a:stretch>
              </a:blipFill>
              <a:ln>
                <a:noFill/>
              </a:ln>
            </p:spPr>
            <p:txBody>
              <a:bodyPr/>
              <a:lstStyle/>
              <a:p>
                <a:r>
                  <a:rPr lang="en-MY">
                    <a:noFill/>
                  </a:rPr>
                  <a:t> </a:t>
                </a:r>
              </a:p>
            </p:txBody>
          </p:sp>
        </mc:Fallback>
      </mc:AlternateContent>
      <p:sp>
        <p:nvSpPr>
          <p:cNvPr id="6146" name="Rectangle 2"/>
          <p:cNvSpPr>
            <a:spLocks noGrp="1" noChangeArrowheads="1"/>
          </p:cNvSpPr>
          <p:nvPr>
            <p:ph type="title"/>
          </p:nvPr>
        </p:nvSpPr>
        <p:spPr>
          <a:xfrm>
            <a:off x="0" y="0"/>
            <a:ext cx="9144000" cy="477054"/>
          </a:xfrm>
          <a:solidFill>
            <a:srgbClr val="002060"/>
          </a:solidFill>
        </p:spPr>
        <p:txBody>
          <a:bodyPr>
            <a:spAutoFit/>
          </a:bodyPr>
          <a:lstStyle/>
          <a:p>
            <a:pPr algn="ctr" eaLnBrk="1" hangingPunct="1"/>
            <a:r>
              <a:rPr lang="en-US" altLang="ja-JP" sz="2800" b="1" dirty="0">
                <a:solidFill>
                  <a:srgbClr val="FFFF00"/>
                </a:solidFill>
              </a:rPr>
              <a:t>Basic Formula of Transfer Matrix</a:t>
            </a:r>
            <a:endParaRPr lang="ja-JP" altLang="en-US" sz="1400" b="1" dirty="0">
              <a:solidFill>
                <a:srgbClr val="FFFF00"/>
              </a:solidFill>
            </a:endParaRPr>
          </a:p>
        </p:txBody>
      </p:sp>
      <p:sp>
        <p:nvSpPr>
          <p:cNvPr id="2" name="TextBox 1">
            <a:extLst>
              <a:ext uri="{FF2B5EF4-FFF2-40B4-BE49-F238E27FC236}">
                <a16:creationId xmlns:a16="http://schemas.microsoft.com/office/drawing/2014/main" id="{FDDF0137-E0F7-4162-AE5D-54051F8E6192}"/>
              </a:ext>
            </a:extLst>
          </p:cNvPr>
          <p:cNvSpPr txBox="1"/>
          <p:nvPr/>
        </p:nvSpPr>
        <p:spPr>
          <a:xfrm>
            <a:off x="3962439" y="591072"/>
            <a:ext cx="1287065" cy="369333"/>
          </a:xfrm>
          <a:prstGeom prst="rect">
            <a:avLst/>
          </a:prstGeom>
          <a:noFill/>
        </p:spPr>
        <p:txBody>
          <a:bodyPr wrap="none" rtlCol="0">
            <a:spAutoFit/>
          </a:bodyPr>
          <a:lstStyle/>
          <a:p>
            <a:r>
              <a:rPr lang="en-MY" dirty="0"/>
              <a:t>Drift space, </a:t>
            </a:r>
          </a:p>
        </p:txBody>
      </p:sp>
      <p:sp>
        <p:nvSpPr>
          <p:cNvPr id="9" name="TextBox 8">
            <a:extLst>
              <a:ext uri="{FF2B5EF4-FFF2-40B4-BE49-F238E27FC236}">
                <a16:creationId xmlns:a16="http://schemas.microsoft.com/office/drawing/2014/main" id="{EEA4651C-2BBE-4F02-A73A-B3F23CE65CCE}"/>
              </a:ext>
            </a:extLst>
          </p:cNvPr>
          <p:cNvSpPr txBox="1"/>
          <p:nvPr/>
        </p:nvSpPr>
        <p:spPr>
          <a:xfrm>
            <a:off x="3351809" y="1216297"/>
            <a:ext cx="1811685" cy="491581"/>
          </a:xfrm>
          <a:prstGeom prst="rect">
            <a:avLst/>
          </a:prstGeom>
          <a:noFill/>
        </p:spPr>
        <p:txBody>
          <a:bodyPr wrap="none" rtlCol="0">
            <a:spAutoFit/>
          </a:bodyPr>
          <a:lstStyle/>
          <a:p>
            <a:r>
              <a:rPr lang="en-MY" dirty="0"/>
              <a:t>Bending magnet, </a:t>
            </a:r>
          </a:p>
        </p:txBody>
      </p:sp>
      <p:sp>
        <p:nvSpPr>
          <p:cNvPr id="10" name="TextBox 9">
            <a:extLst>
              <a:ext uri="{FF2B5EF4-FFF2-40B4-BE49-F238E27FC236}">
                <a16:creationId xmlns:a16="http://schemas.microsoft.com/office/drawing/2014/main" id="{B82A0CB7-F798-4443-87D4-988450E07928}"/>
              </a:ext>
            </a:extLst>
          </p:cNvPr>
          <p:cNvSpPr txBox="1"/>
          <p:nvPr/>
        </p:nvSpPr>
        <p:spPr>
          <a:xfrm>
            <a:off x="2894143" y="4685231"/>
            <a:ext cx="2289671" cy="491581"/>
          </a:xfrm>
          <a:prstGeom prst="rect">
            <a:avLst/>
          </a:prstGeom>
          <a:noFill/>
        </p:spPr>
        <p:txBody>
          <a:bodyPr wrap="none" rtlCol="0">
            <a:spAutoFit/>
          </a:bodyPr>
          <a:lstStyle/>
          <a:p>
            <a:r>
              <a:rPr lang="en-MY" dirty="0"/>
              <a:t>Focusing Quadrupole, </a:t>
            </a:r>
          </a:p>
        </p:txBody>
      </p:sp>
      <p:sp>
        <p:nvSpPr>
          <p:cNvPr id="11" name="TextBox 10">
            <a:extLst>
              <a:ext uri="{FF2B5EF4-FFF2-40B4-BE49-F238E27FC236}">
                <a16:creationId xmlns:a16="http://schemas.microsoft.com/office/drawing/2014/main" id="{78233E41-FBA8-48DD-894A-149763C2C897}"/>
              </a:ext>
            </a:extLst>
          </p:cNvPr>
          <p:cNvSpPr txBox="1"/>
          <p:nvPr/>
        </p:nvSpPr>
        <p:spPr>
          <a:xfrm>
            <a:off x="2084139" y="3863984"/>
            <a:ext cx="2487861" cy="491581"/>
          </a:xfrm>
          <a:prstGeom prst="rect">
            <a:avLst/>
          </a:prstGeom>
          <a:noFill/>
        </p:spPr>
        <p:txBody>
          <a:bodyPr wrap="none" rtlCol="0">
            <a:spAutoFit/>
          </a:bodyPr>
          <a:lstStyle/>
          <a:p>
            <a:r>
              <a:rPr lang="en-MY" dirty="0"/>
              <a:t>Defocusing Quadrupole, </a:t>
            </a:r>
          </a:p>
        </p:txBody>
      </p:sp>
      <p:sp>
        <p:nvSpPr>
          <p:cNvPr id="12" name="TextBox 11">
            <a:extLst>
              <a:ext uri="{FF2B5EF4-FFF2-40B4-BE49-F238E27FC236}">
                <a16:creationId xmlns:a16="http://schemas.microsoft.com/office/drawing/2014/main" id="{ED8186F0-FE70-43EF-904A-CEC1F0560873}"/>
              </a:ext>
            </a:extLst>
          </p:cNvPr>
          <p:cNvSpPr txBox="1"/>
          <p:nvPr/>
        </p:nvSpPr>
        <p:spPr>
          <a:xfrm>
            <a:off x="1256659" y="2252856"/>
            <a:ext cx="3807278" cy="491581"/>
          </a:xfrm>
          <a:prstGeom prst="rect">
            <a:avLst/>
          </a:prstGeom>
          <a:noFill/>
        </p:spPr>
        <p:txBody>
          <a:bodyPr wrap="none" rtlCol="0">
            <a:spAutoFit/>
          </a:bodyPr>
          <a:lstStyle/>
          <a:p>
            <a:r>
              <a:rPr lang="en-MY" dirty="0"/>
              <a:t>Horizontal edge effect of bending magnet, </a:t>
            </a:r>
          </a:p>
        </p:txBody>
      </p:sp>
      <p:sp>
        <p:nvSpPr>
          <p:cNvPr id="13" name="TextBox 12">
            <a:extLst>
              <a:ext uri="{FF2B5EF4-FFF2-40B4-BE49-F238E27FC236}">
                <a16:creationId xmlns:a16="http://schemas.microsoft.com/office/drawing/2014/main" id="{CCF2B142-02B6-4D2A-9579-6DCD0DB4B839}"/>
              </a:ext>
            </a:extLst>
          </p:cNvPr>
          <p:cNvSpPr txBox="1"/>
          <p:nvPr/>
        </p:nvSpPr>
        <p:spPr>
          <a:xfrm>
            <a:off x="699036" y="3000329"/>
            <a:ext cx="3577028" cy="491581"/>
          </a:xfrm>
          <a:prstGeom prst="rect">
            <a:avLst/>
          </a:prstGeom>
          <a:noFill/>
        </p:spPr>
        <p:txBody>
          <a:bodyPr wrap="none" rtlCol="0">
            <a:spAutoFit/>
          </a:bodyPr>
          <a:lstStyle/>
          <a:p>
            <a:r>
              <a:rPr lang="en-MY" dirty="0"/>
              <a:t>Vertical edge effect of bending magnet,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2DCFEE2-2662-466F-AA0A-8DE032C20079}"/>
                  </a:ext>
                </a:extLst>
              </p:cNvPr>
              <p:cNvSpPr/>
              <p:nvPr/>
            </p:nvSpPr>
            <p:spPr>
              <a:xfrm>
                <a:off x="301179" y="5064792"/>
                <a:ext cx="7475597" cy="2141355"/>
              </a:xfrm>
              <a:prstGeom prst="rect">
                <a:avLst/>
              </a:prstGeom>
            </p:spPr>
            <p:txBody>
              <a:bodyPr wrap="square">
                <a:spAutoFit/>
              </a:bodyPr>
              <a:lstStyle/>
              <a:p>
                <a:pPr algn="just">
                  <a:spcAft>
                    <a:spcPts val="0"/>
                  </a:spcAft>
                </a:pPr>
                <a:r>
                  <a:rPr lang="en-US" sz="1600" dirty="0">
                    <a:latin typeface="Times New Roman" panose="02020603050405020304" pitchFamily="18" charset="0"/>
                    <a:ea typeface="CMR10"/>
                    <a:cs typeface="Times New Roman" panose="02020603050405020304" pitchFamily="18" charset="0"/>
                  </a:rPr>
                  <a:t>Whereby:</a:t>
                </a:r>
                <a:endParaRPr lang="en-MY" sz="1600" dirty="0">
                  <a:latin typeface="Sabon"/>
                  <a:ea typeface="Times New Roman" panose="02020603050405020304" pitchFamily="18" charset="0"/>
                  <a:cs typeface="Times New Roman" panose="02020603050405020304" pitchFamily="18" charset="0"/>
                </a:endParaRPr>
              </a:p>
              <a:p>
                <a:pPr>
                  <a:spcAft>
                    <a:spcPts val="0"/>
                  </a:spcAft>
                </a:pPr>
                <a:r>
                  <a:rPr lang="en-US" sz="1600" dirty="0">
                    <a:latin typeface="Times New Roman" panose="02020603050405020304" pitchFamily="18" charset="0"/>
                    <a:ea typeface="CMR10"/>
                    <a:cs typeface="Times New Roman" panose="02020603050405020304" pitchFamily="18" charset="0"/>
                  </a:rPr>
                  <a:t> </a:t>
                </a:r>
                <a14:m>
                  <m:oMath xmlns:m="http://schemas.openxmlformats.org/officeDocument/2006/math">
                    <m:func>
                      <m:funcPr>
                        <m:ctrlPr>
                          <a:rPr lang="en-MY" sz="1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GB" sz="1600" i="1">
                            <a:latin typeface="Cambria Math" panose="02040503050406030204" pitchFamily="18" charset="0"/>
                            <a:ea typeface="Times New Roman" panose="02020603050405020304" pitchFamily="18" charset="0"/>
                            <a:cs typeface="Times New Roman" panose="02020603050405020304" pitchFamily="18" charset="0"/>
                          </a:rPr>
                          <m:t>  </m:t>
                        </m:r>
                        <m:r>
                          <a:rPr lang="en-US" sz="16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GB" sz="1600" i="1" smtClean="0">
                            <a:latin typeface="Cambria Math" panose="02040503050406030204" pitchFamily="18" charset="0"/>
                            <a:ea typeface="Cambria Math" panose="02040503050406030204" pitchFamily="18" charset="0"/>
                            <a:cs typeface="Times New Roman" panose="02020603050405020304" pitchFamily="18" charset="0"/>
                          </a:rPr>
                          <m:t>𝜃</m:t>
                        </m:r>
                        <m:r>
                          <a:rPr lang="en-GB" sz="1600" i="1">
                            <a:latin typeface="Cambria Math" panose="02040503050406030204" pitchFamily="18" charset="0"/>
                            <a:ea typeface="Times New Roman" panose="02020603050405020304" pitchFamily="18" charset="0"/>
                            <a:cs typeface="Times New Roman" panose="02020603050405020304" pitchFamily="18" charset="0"/>
                          </a:rPr>
                          <m:t>=  </m:t>
                        </m:r>
                      </m:fName>
                      <m:e>
                        <m:r>
                          <a:rPr lang="en-US" sz="1600" b="0" i="1" smtClean="0">
                            <a:latin typeface="Cambria Math" panose="02040503050406030204" pitchFamily="18" charset="0"/>
                            <a:ea typeface="Times New Roman" panose="02020603050405020304" pitchFamily="18" charset="0"/>
                            <a:cs typeface="Calibri" panose="020F0502020204030204" pitchFamily="34" charset="0"/>
                          </a:rPr>
                          <m:t>𝐵𝑒𝑛𝑑𝑖𝑛𝑔</m:t>
                        </m:r>
                        <m:r>
                          <a:rPr lang="en-US" sz="1600" b="0" i="1" smtClean="0">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latin typeface="Cambria Math" panose="02040503050406030204" pitchFamily="18" charset="0"/>
                            <a:ea typeface="Times New Roman" panose="02020603050405020304" pitchFamily="18" charset="0"/>
                            <a:cs typeface="Calibri" panose="020F0502020204030204" pitchFamily="34" charset="0"/>
                          </a:rPr>
                          <m:t>𝑎𝑛𝑔𝑙𝑒</m:t>
                        </m:r>
                        <m:r>
                          <a:rPr lang="en-US" sz="1600" b="0" i="1" smtClean="0">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latin typeface="Cambria Math" panose="02040503050406030204" pitchFamily="18" charset="0"/>
                            <a:ea typeface="Times New Roman" panose="02020603050405020304" pitchFamily="18" charset="0"/>
                            <a:cs typeface="Calibri" panose="020F0502020204030204" pitchFamily="34" charset="0"/>
                          </a:rPr>
                          <m:t>𝑜𝑓</m:t>
                        </m:r>
                        <m:r>
                          <a:rPr lang="en-US" sz="1600" b="0" i="1" smtClean="0">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latin typeface="Cambria Math" panose="02040503050406030204" pitchFamily="18" charset="0"/>
                            <a:ea typeface="Times New Roman" panose="02020603050405020304" pitchFamily="18" charset="0"/>
                            <a:cs typeface="Calibri" panose="020F0502020204030204" pitchFamily="34" charset="0"/>
                          </a:rPr>
                          <m:t>𝑏𝑒𝑛𝑑𝑖𝑛𝑔</m:t>
                        </m:r>
                        <m:r>
                          <a:rPr lang="en-US" sz="1600" b="0" i="1" smtClean="0">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latin typeface="Cambria Math" panose="02040503050406030204" pitchFamily="18" charset="0"/>
                            <a:ea typeface="Times New Roman" panose="02020603050405020304" pitchFamily="18" charset="0"/>
                            <a:cs typeface="Calibri" panose="020F0502020204030204" pitchFamily="34" charset="0"/>
                          </a:rPr>
                          <m:t>𝑚𝑎𝑔𝑛𝑒𝑡</m:t>
                        </m:r>
                      </m:e>
                    </m:func>
                  </m:oMath>
                </a14:m>
                <a:endParaRPr lang="en-MY" sz="1600" dirty="0">
                  <a:latin typeface="Sabon"/>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MY" sz="1600" i="1">
                          <a:solidFill>
                            <a:srgbClr val="000000"/>
                          </a:solidFill>
                          <a:latin typeface="Cambria Math" panose="02040503050406030204" pitchFamily="18" charset="0"/>
                        </a:rPr>
                        <m:t>𝜌</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𝐶𝑢𝑟𝑣𝑎𝑡𝑢𝑟𝑒</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𝑜𝑓</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𝑜𝑓</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𝑏𝑒𝑛𝑑𝑖𝑛𝑔</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𝑚𝑎𝑔𝑛𝑒𝑡</m:t>
                      </m:r>
                    </m:oMath>
                  </m:oMathPara>
                </a14:m>
                <a:endParaRPr lang="en-MY" sz="1600" dirty="0">
                  <a:latin typeface="Sabon"/>
                  <a:ea typeface="Times New Roman" panose="02020603050405020304" pitchFamily="18"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func>
                        <m:funcPr>
                          <m:ctrlPr>
                            <a:rPr lang="en-MY" sz="16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GB" sz="16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16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GB" sz="1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𝜀</m:t>
                          </m:r>
                          <m:r>
                            <a:rPr lang="en-GB" sz="16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Name>
                        <m:e>
                          <m:r>
                            <a:rPr lang="en-US" sz="1600" b="0" i="1" smtClean="0">
                              <a:solidFill>
                                <a:schemeClr val="tx1"/>
                              </a:solidFill>
                              <a:latin typeface="Cambria Math" panose="02040503050406030204" pitchFamily="18" charset="0"/>
                              <a:ea typeface="Times New Roman" panose="02020603050405020304" pitchFamily="18" charset="0"/>
                              <a:cs typeface="Calibri" panose="020F0502020204030204" pitchFamily="34" charset="0"/>
                            </a:rPr>
                            <m:t>𝐸𝑑𝑔𝑒</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 </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𝑎𝑛𝑔𝑙𝑒</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 </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𝑜𝑓</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 </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𝑏𝑒𝑛𝑑𝑖𝑛𝑔</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 </m:t>
                          </m:r>
                          <m:r>
                            <a:rPr lang="en-US"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𝑚𝑎𝑔𝑛𝑒𝑡</m:t>
                          </m:r>
                        </m:e>
                      </m:func>
                    </m:oMath>
                  </m:oMathPara>
                </a14:m>
                <a:endParaRPr lang="en-MY" sz="1600" dirty="0">
                  <a:solidFill>
                    <a:srgbClr val="FF0000"/>
                  </a:solidFill>
                  <a:latin typeface="Sabon"/>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𝑏</m:t>
                      </m:r>
                      <m:r>
                        <a:rPr lang="en-GB" sz="1600" i="1">
                          <a:solidFill>
                            <a:schemeClr val="tx1"/>
                          </a:solidFill>
                          <a:latin typeface="Cambria Math" panose="02040503050406030204" pitchFamily="18" charset="0"/>
                          <a:ea typeface="Times New Roman" panose="02020603050405020304" pitchFamily="18" charset="0"/>
                          <a:cs typeface="Calibri" panose="020F0502020204030204" pitchFamily="34" charset="0"/>
                        </a:rPr>
                        <m:t>=</m:t>
                      </m:r>
                      <m:r>
                        <m:rPr>
                          <m:nor/>
                        </m:rPr>
                        <a:rPr lang="en-US" sz="1600">
                          <a:solidFill>
                            <a:schemeClr val="tx1"/>
                          </a:solidFill>
                        </a:rPr>
                        <m:t>Distance</m:t>
                      </m:r>
                      <m:r>
                        <m:rPr>
                          <m:nor/>
                        </m:rPr>
                        <a:rPr lang="en-US" sz="1600">
                          <a:solidFill>
                            <a:schemeClr val="tx1"/>
                          </a:solidFill>
                        </a:rPr>
                        <m:t> </m:t>
                      </m:r>
                      <m:r>
                        <m:rPr>
                          <m:nor/>
                        </m:rPr>
                        <a:rPr lang="en-US" sz="1600"/>
                        <m:t>over</m:t>
                      </m:r>
                      <m:r>
                        <m:rPr>
                          <m:nor/>
                        </m:rPr>
                        <a:rPr lang="en-US" sz="1600"/>
                        <m:t> </m:t>
                      </m:r>
                      <m:r>
                        <m:rPr>
                          <m:nor/>
                        </m:rPr>
                        <a:rPr lang="en-US" sz="1600"/>
                        <m:t>which</m:t>
                      </m:r>
                      <m:r>
                        <m:rPr>
                          <m:nor/>
                        </m:rPr>
                        <a:rPr lang="en-US" sz="1600"/>
                        <m:t> </m:t>
                      </m:r>
                      <m:r>
                        <m:rPr>
                          <m:nor/>
                        </m:rPr>
                        <a:rPr lang="en-US" sz="1600"/>
                        <m:t>the</m:t>
                      </m:r>
                      <m:r>
                        <m:rPr>
                          <m:nor/>
                        </m:rPr>
                        <a:rPr lang="en-US" sz="1600"/>
                        <m:t> </m:t>
                      </m:r>
                      <m:r>
                        <m:rPr>
                          <m:nor/>
                        </m:rPr>
                        <a:rPr lang="en-US" sz="1600"/>
                        <m:t>fringe</m:t>
                      </m:r>
                      <m:r>
                        <m:rPr>
                          <m:nor/>
                        </m:rPr>
                        <a:rPr lang="en-US" sz="1600"/>
                        <m:t> </m:t>
                      </m:r>
                      <m:r>
                        <m:rPr>
                          <m:nor/>
                        </m:rPr>
                        <a:rPr lang="en-US" sz="1600"/>
                        <m:t>field</m:t>
                      </m:r>
                      <m:r>
                        <m:rPr>
                          <m:nor/>
                        </m:rPr>
                        <a:rPr lang="en-US" sz="1600"/>
                        <m:t> </m:t>
                      </m:r>
                      <m:r>
                        <m:rPr>
                          <m:nor/>
                        </m:rPr>
                        <a:rPr lang="en-US" sz="1600"/>
                        <m:t>drops</m:t>
                      </m:r>
                      <m:r>
                        <m:rPr>
                          <m:nor/>
                        </m:rPr>
                        <a:rPr lang="en-US" sz="1600"/>
                        <m:t> </m:t>
                      </m:r>
                      <m:r>
                        <m:rPr>
                          <m:nor/>
                        </m:rPr>
                        <a:rPr lang="en-US" sz="1600"/>
                        <m:t>to</m:t>
                      </m:r>
                      <m:r>
                        <m:rPr>
                          <m:nor/>
                        </m:rPr>
                        <a:rPr lang="en-US" sz="1600"/>
                        <m:t> </m:t>
                      </m:r>
                      <m:r>
                        <m:rPr>
                          <m:nor/>
                        </m:rPr>
                        <a:rPr lang="en-US" sz="1600"/>
                        <m:t>zero</m:t>
                      </m:r>
                      <m:r>
                        <m:rPr>
                          <m:nor/>
                        </m:rPr>
                        <a:rPr lang="en-US" sz="1600"/>
                        <m:t> </m:t>
                      </m:r>
                      <m:r>
                        <m:rPr>
                          <m:nor/>
                        </m:rPr>
                        <a:rPr lang="en-US" sz="1600"/>
                        <m:t>of</m:t>
                      </m:r>
                      <m:r>
                        <m:rPr>
                          <m:nor/>
                        </m:rPr>
                        <a:rPr lang="en-US" sz="1600"/>
                        <m:t> </m:t>
                      </m:r>
                      <m:r>
                        <m:rPr>
                          <m:nor/>
                        </m:rPr>
                        <a:rPr lang="en-US" sz="1600"/>
                        <m:t>bending</m:t>
                      </m:r>
                      <m:r>
                        <m:rPr>
                          <m:nor/>
                        </m:rPr>
                        <a:rPr lang="en-US" sz="1600"/>
                        <m:t> </m:t>
                      </m:r>
                      <m:r>
                        <m:rPr>
                          <m:nor/>
                        </m:rPr>
                        <a:rPr lang="en-US" sz="1600"/>
                        <m:t>magnet</m:t>
                      </m:r>
                    </m:oMath>
                  </m:oMathPara>
                </a14:m>
                <a:endParaRPr lang="en-MY" sz="1600" dirty="0">
                  <a:solidFill>
                    <a:srgbClr val="FF0000"/>
                  </a:solidFill>
                  <a:latin typeface="Sabon"/>
                  <a:ea typeface="Times New Roman" panose="02020603050405020304" pitchFamily="18"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func>
                        <m:funcPr>
                          <m:ctrlPr>
                            <a:rPr lang="en-MY" sz="1600" i="1">
                              <a:latin typeface="Cambria Math" panose="02040503050406030204" pitchFamily="18" charset="0"/>
                              <a:ea typeface="Times New Roman" panose="02020603050405020304" pitchFamily="18" charset="0"/>
                              <a:cs typeface="Times New Roman" panose="02020603050405020304" pitchFamily="18" charset="0"/>
                            </a:rPr>
                          </m:ctrlPr>
                        </m:funcPr>
                        <m:fName>
                          <m:r>
                            <a:rPr lang="en-GB" sz="1600"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sz="1600" i="1" smtClean="0">
                                  <a:latin typeface="Cambria Math" panose="020405030504060302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Calibri" panose="020F0502020204030204" pitchFamily="34" charset="0"/>
                                </a:rPr>
                                <m:t>𝐾</m:t>
                              </m:r>
                            </m:e>
                            <m:sub>
                              <m:r>
                                <a:rPr lang="en-US" sz="1600" b="0" i="1" smtClean="0">
                                  <a:latin typeface="Cambria Math" panose="02040503050406030204" pitchFamily="18" charset="0"/>
                                  <a:cs typeface="Times New Roman" panose="02020603050405020304" pitchFamily="18" charset="0"/>
                                </a:rPr>
                                <m:t>𝐷</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𝐹</m:t>
                              </m:r>
                            </m:sub>
                          </m:sSub>
                          <m:r>
                            <a:rPr lang="en-GB" sz="1600" i="1">
                              <a:latin typeface="Cambria Math" panose="02040503050406030204" pitchFamily="18" charset="0"/>
                              <a:ea typeface="Times New Roman" panose="02020603050405020304" pitchFamily="18" charset="0"/>
                              <a:cs typeface="Times New Roman" panose="02020603050405020304" pitchFamily="18" charset="0"/>
                            </a:rPr>
                            <m:t>=  </m:t>
                          </m:r>
                        </m:fName>
                        <m:e>
                          <m:r>
                            <a:rPr lang="en-US" sz="1600" b="0" i="1" smtClean="0">
                              <a:latin typeface="Cambria Math" panose="02040503050406030204" pitchFamily="18" charset="0"/>
                              <a:ea typeface="Times New Roman" panose="02020603050405020304" pitchFamily="18" charset="0"/>
                              <a:cs typeface="Calibri" panose="020F0502020204030204" pitchFamily="34" charset="0"/>
                            </a:rPr>
                            <m:t>𝐾</m:t>
                          </m:r>
                          <m:r>
                            <a:rPr lang="en-GB" sz="1600" i="1">
                              <a:latin typeface="Cambria Math" panose="02040503050406030204" pitchFamily="18" charset="0"/>
                              <a:ea typeface="Times New Roman" panose="02020603050405020304" pitchFamily="18" charset="0"/>
                              <a:cs typeface="Calibri" panose="020F0502020204030204" pitchFamily="34" charset="0"/>
                            </a:rPr>
                            <m:t>−</m:t>
                          </m:r>
                          <m:r>
                            <a:rPr lang="en-GB" sz="1600" i="1">
                              <a:latin typeface="Cambria Math" panose="02040503050406030204" pitchFamily="18" charset="0"/>
                              <a:ea typeface="Times New Roman" panose="02020603050405020304" pitchFamily="18" charset="0"/>
                              <a:cs typeface="Calibri" panose="020F0502020204030204" pitchFamily="34" charset="0"/>
                            </a:rPr>
                            <m:t>𝑣𝑎𝑙𝑢𝑒</m:t>
                          </m:r>
                          <m:r>
                            <a:rPr lang="en-GB" sz="1600" i="1">
                              <a:latin typeface="Cambria Math" panose="02040503050406030204" pitchFamily="18" charset="0"/>
                              <a:ea typeface="Times New Roman" panose="02020603050405020304" pitchFamily="18" charset="0"/>
                              <a:cs typeface="Calibri" panose="020F0502020204030204" pitchFamily="34" charset="0"/>
                            </a:rPr>
                            <m:t> </m:t>
                          </m:r>
                          <m:r>
                            <a:rPr lang="en-GB" sz="1600" i="1">
                              <a:latin typeface="Cambria Math" panose="02040503050406030204" pitchFamily="18" charset="0"/>
                              <a:ea typeface="Times New Roman" panose="02020603050405020304" pitchFamily="18" charset="0"/>
                              <a:cs typeface="Calibri" panose="020F0502020204030204" pitchFamily="34" charset="0"/>
                            </a:rPr>
                            <m:t>𝑜𝑓</m:t>
                          </m:r>
                          <m:r>
                            <a:rPr lang="en-GB" sz="1600" i="1">
                              <a:latin typeface="Cambria Math" panose="02040503050406030204" pitchFamily="18" charset="0"/>
                              <a:ea typeface="Times New Roman" panose="02020603050405020304" pitchFamily="18" charset="0"/>
                              <a:cs typeface="Calibri" panose="020F0502020204030204" pitchFamily="34" charset="0"/>
                            </a:rPr>
                            <m:t> </m:t>
                          </m:r>
                          <m:r>
                            <a:rPr lang="en-GB" sz="1600" i="1">
                              <a:latin typeface="Cambria Math" panose="02040503050406030204" pitchFamily="18" charset="0"/>
                              <a:ea typeface="Times New Roman" panose="02020603050405020304" pitchFamily="18" charset="0"/>
                              <a:cs typeface="Calibri" panose="020F0502020204030204" pitchFamily="34" charset="0"/>
                            </a:rPr>
                            <m:t>𝑡h𝑒</m:t>
                          </m:r>
                          <m:r>
                            <a:rPr lang="en-GB" sz="1600" i="1">
                              <a:latin typeface="Cambria Math" panose="02040503050406030204" pitchFamily="18" charset="0"/>
                              <a:ea typeface="Times New Roman" panose="02020603050405020304" pitchFamily="18" charset="0"/>
                              <a:cs typeface="Calibri" panose="020F0502020204030204" pitchFamily="34" charset="0"/>
                            </a:rPr>
                            <m:t> </m:t>
                          </m:r>
                          <m:r>
                            <a:rPr lang="en-GB" sz="1600" i="1">
                              <a:latin typeface="Cambria Math" panose="02040503050406030204" pitchFamily="18" charset="0"/>
                              <a:ea typeface="Times New Roman" panose="02020603050405020304" pitchFamily="18" charset="0"/>
                              <a:cs typeface="Calibri" panose="020F0502020204030204" pitchFamily="34" charset="0"/>
                            </a:rPr>
                            <m:t>𝑟𝑒𝑙𝑎𝑡𝑒𝑑</m:t>
                          </m:r>
                          <m:r>
                            <a:rPr lang="en-GB" sz="1600" i="1">
                              <a:latin typeface="Cambria Math" panose="02040503050406030204" pitchFamily="18" charset="0"/>
                              <a:ea typeface="Times New Roman" panose="02020603050405020304" pitchFamily="18" charset="0"/>
                              <a:cs typeface="Calibri" panose="020F0502020204030204" pitchFamily="34" charset="0"/>
                            </a:rPr>
                            <m:t>  </m:t>
                          </m:r>
                          <m:r>
                            <a:rPr lang="en-GB" sz="1600" i="1">
                              <a:latin typeface="Cambria Math" panose="02040503050406030204" pitchFamily="18" charset="0"/>
                              <a:ea typeface="Times New Roman" panose="02020603050405020304" pitchFamily="18" charset="0"/>
                              <a:cs typeface="Calibri" panose="020F0502020204030204" pitchFamily="34" charset="0"/>
                            </a:rPr>
                            <m:t>𝑚𝑎𝑔𝑛𝑒𝑡𝑠</m:t>
                          </m:r>
                          <m:r>
                            <a:rPr lang="en-GB" sz="1600" i="1">
                              <a:latin typeface="Cambria Math" panose="02040503050406030204" pitchFamily="18" charset="0"/>
                              <a:ea typeface="Times New Roman" panose="02020603050405020304" pitchFamily="18" charset="0"/>
                              <a:cs typeface="Calibri" panose="020F0502020204030204" pitchFamily="34" charset="0"/>
                            </a:rPr>
                            <m:t> </m:t>
                          </m:r>
                        </m:e>
                      </m:func>
                    </m:oMath>
                  </m:oMathPara>
                </a14:m>
                <a:endParaRPr lang="en-MY" sz="1600" dirty="0">
                  <a:latin typeface="Sabon"/>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sSub>
                        <m:sSubPr>
                          <m:ctrlPr>
                            <a:rPr lang="en-MY" sz="1600" i="1">
                              <a:solidFill>
                                <a:srgbClr val="000000"/>
                              </a:solidFill>
                              <a:latin typeface="Cambria Math" panose="02040503050406030204" pitchFamily="18" charset="0"/>
                            </a:rPr>
                          </m:ctrlPr>
                        </m:sSubPr>
                        <m:e>
                          <m:r>
                            <a:rPr lang="en-MY" sz="1600" i="1">
                              <a:solidFill>
                                <a:srgbClr val="000000"/>
                              </a:solidFill>
                              <a:latin typeface="Cambria Math" panose="02040503050406030204" pitchFamily="18" charset="0"/>
                            </a:rPr>
                            <m:t>ℓ</m:t>
                          </m:r>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𝑜𝑟</m:t>
                          </m:r>
                          <m:r>
                            <a:rPr lang="en-US" sz="1600" b="0" i="1" smtClean="0">
                              <a:solidFill>
                                <a:srgbClr val="000000"/>
                              </a:solidFill>
                              <a:latin typeface="Cambria Math" panose="02040503050406030204" pitchFamily="18" charset="0"/>
                            </a:rPr>
                            <m:t> ℓ</m:t>
                          </m:r>
                        </m:e>
                        <m:sub>
                          <m:sSub>
                            <m:sSubPr>
                              <m:ctrlPr>
                                <a:rPr lang="en-MY" sz="1600" i="1">
                                  <a:solidFill>
                                    <a:srgbClr val="000000"/>
                                  </a:solidFill>
                                  <a:latin typeface="Cambria Math" panose="02040503050406030204" pitchFamily="18" charset="0"/>
                                </a:rPr>
                              </m:ctrlPr>
                            </m:sSubPr>
                            <m:e>
                              <m:r>
                                <a:rPr lang="en-MY" sz="1600" i="1">
                                  <a:solidFill>
                                    <a:srgbClr val="000000"/>
                                  </a:solidFill>
                                  <a:latin typeface="Cambria Math" panose="02040503050406030204" pitchFamily="18" charset="0"/>
                                </a:rPr>
                                <m:t>𝑄</m:t>
                              </m:r>
                            </m:e>
                            <m:sub>
                              <m:r>
                                <a:rPr lang="en-US" sz="1600" b="0" i="1" smtClean="0">
                                  <a:solidFill>
                                    <a:srgbClr val="000000"/>
                                  </a:solidFill>
                                  <a:latin typeface="Cambria Math" panose="02040503050406030204" pitchFamily="18" charset="0"/>
                                </a:rPr>
                                <m:t>𝐷</m:t>
                              </m:r>
                              <m:r>
                                <a:rPr lang="en-US" sz="1600" b="0" i="1" smtClean="0">
                                  <a:solidFill>
                                    <a:srgbClr val="000000"/>
                                  </a:solidFill>
                                  <a:latin typeface="Cambria Math" panose="02040503050406030204" pitchFamily="18" charset="0"/>
                                </a:rPr>
                                <m:t>,</m:t>
                              </m:r>
                              <m:r>
                                <a:rPr lang="en-MY" sz="1600" i="1">
                                  <a:solidFill>
                                    <a:srgbClr val="000000"/>
                                  </a:solidFill>
                                  <a:latin typeface="Cambria Math" panose="02040503050406030204" pitchFamily="18" charset="0"/>
                                </a:rPr>
                                <m:t>𝐹</m:t>
                              </m:r>
                            </m:sub>
                          </m:sSub>
                        </m:sub>
                      </m:sSub>
                      <m:r>
                        <a:rPr lang="en-MY" sz="1600" i="1">
                          <a:solidFill>
                            <a:srgbClr val="000000"/>
                          </a:solidFill>
                          <a:latin typeface="Cambria Math" panose="02040503050406030204" pitchFamily="18"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𝐿𝑒𝑛𝑔𝑡h</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𝑜𝑓</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𝑡h𝑒</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𝑟𝑒𝑙𝑎𝑡𝑒𝑑</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𝑠𝑝𝑎𝑐𝑒</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𝑜𝑟</m:t>
                      </m:r>
                      <m:r>
                        <a:rPr lang="en-US" sz="16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n-GB" sz="16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𝑚𝑎𝑔𝑛𝑒𝑡𝑠</m:t>
                      </m:r>
                    </m:oMath>
                  </m:oMathPara>
                </a14:m>
                <a:endParaRPr lang="en-MY" sz="1600"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en-MY" dirty="0">
                  <a:solidFill>
                    <a:srgbClr val="000000"/>
                  </a:solidFill>
                  <a:latin typeface="Times"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2DCFEE2-2662-466F-AA0A-8DE032C20079}"/>
                  </a:ext>
                </a:extLst>
              </p:cNvPr>
              <p:cNvSpPr>
                <a:spLocks noRot="1" noChangeAspect="1" noMove="1" noResize="1" noEditPoints="1" noAdjustHandles="1" noChangeArrowheads="1" noChangeShapeType="1" noTextEdit="1"/>
              </p:cNvSpPr>
              <p:nvPr/>
            </p:nvSpPr>
            <p:spPr>
              <a:xfrm>
                <a:off x="301179" y="5064792"/>
                <a:ext cx="7475597" cy="2141355"/>
              </a:xfrm>
              <a:prstGeom prst="rect">
                <a:avLst/>
              </a:prstGeom>
              <a:blipFill>
                <a:blip r:embed="rId4"/>
                <a:stretch>
                  <a:fillRect l="-407" t="-1140"/>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8547F7C-F2E7-48DB-A481-903D87FC6A9D}"/>
                  </a:ext>
                </a:extLst>
              </p:cNvPr>
              <p:cNvSpPr/>
              <p:nvPr/>
            </p:nvSpPr>
            <p:spPr>
              <a:xfrm>
                <a:off x="7078676" y="5519331"/>
                <a:ext cx="1075936" cy="680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rgbClr val="000000"/>
                          </a:solidFill>
                          <a:latin typeface="Cambria Math" panose="02040503050406030204" pitchFamily="18" charset="0"/>
                        </a:rPr>
                        <m:t> </m:t>
                      </m:r>
                      <m:r>
                        <a:rPr lang="en-US" b="0" i="1">
                          <a:solidFill>
                            <a:srgbClr val="000000"/>
                          </a:solidFill>
                          <a:latin typeface="Cambria Math" panose="02040503050406030204" pitchFamily="18" charset="0"/>
                        </a:rPr>
                        <m:t>𝐾</m:t>
                      </m:r>
                      <m:r>
                        <a:rPr lang="en-MY" b="0" i="1">
                          <a:solidFill>
                            <a:srgbClr val="000000"/>
                          </a:solidFill>
                          <a:latin typeface="Cambria Math" panose="02040503050406030204" pitchFamily="18" charset="0"/>
                        </a:rPr>
                        <m:t>=</m:t>
                      </m:r>
                      <m:f>
                        <m:fPr>
                          <m:ctrlPr>
                            <a:rPr lang="en-MY" i="1">
                              <a:solidFill>
                                <a:srgbClr val="000000"/>
                              </a:solidFill>
                              <a:latin typeface="Cambria Math" panose="02040503050406030204" pitchFamily="18" charset="0"/>
                            </a:rPr>
                          </m:ctrlPr>
                        </m:fPr>
                        <m:num>
                          <m:r>
                            <a:rPr lang="en-MY" b="0" i="1">
                              <a:solidFill>
                                <a:srgbClr val="000000"/>
                              </a:solidFill>
                              <a:latin typeface="Cambria Math" panose="02040503050406030204" pitchFamily="18" charset="0"/>
                            </a:rPr>
                            <m:t>𝐵</m:t>
                          </m:r>
                          <m:r>
                            <a:rPr lang="en-MY" b="0" i="1">
                              <a:solidFill>
                                <a:srgbClr val="000000"/>
                              </a:solidFill>
                              <a:latin typeface="Cambria Math" panose="02040503050406030204" pitchFamily="18" charset="0"/>
                            </a:rPr>
                            <m:t>′</m:t>
                          </m:r>
                        </m:num>
                        <m:den>
                          <m:r>
                            <a:rPr lang="en-MY" b="0" i="1">
                              <a:solidFill>
                                <a:srgbClr val="000000"/>
                              </a:solidFill>
                              <a:latin typeface="Cambria Math" panose="02040503050406030204" pitchFamily="18" charset="0"/>
                            </a:rPr>
                            <m:t>𝐵</m:t>
                          </m:r>
                          <m:r>
                            <a:rPr lang="en-MY" b="0" i="1">
                              <a:solidFill>
                                <a:srgbClr val="000000"/>
                              </a:solidFill>
                              <a:latin typeface="Cambria Math" panose="02040503050406030204" pitchFamily="18" charset="0"/>
                            </a:rPr>
                            <m:t>𝜌</m:t>
                          </m:r>
                        </m:den>
                      </m:f>
                    </m:oMath>
                  </m:oMathPara>
                </a14:m>
                <a:endParaRPr lang="en-MY" dirty="0"/>
              </a:p>
            </p:txBody>
          </p:sp>
        </mc:Choice>
        <mc:Fallback xmlns="">
          <p:sp>
            <p:nvSpPr>
              <p:cNvPr id="4" name="Rectangle 3">
                <a:extLst>
                  <a:ext uri="{FF2B5EF4-FFF2-40B4-BE49-F238E27FC236}">
                    <a16:creationId xmlns:a16="http://schemas.microsoft.com/office/drawing/2014/main" id="{A8547F7C-F2E7-48DB-A481-903D87FC6A9D}"/>
                  </a:ext>
                </a:extLst>
              </p:cNvPr>
              <p:cNvSpPr>
                <a:spLocks noRot="1" noChangeAspect="1" noMove="1" noResize="1" noEditPoints="1" noAdjustHandles="1" noChangeArrowheads="1" noChangeShapeType="1" noTextEdit="1"/>
              </p:cNvSpPr>
              <p:nvPr/>
            </p:nvSpPr>
            <p:spPr>
              <a:xfrm>
                <a:off x="7078676" y="5519331"/>
                <a:ext cx="1075936" cy="680507"/>
              </a:xfrm>
              <a:prstGeom prst="rect">
                <a:avLst/>
              </a:prstGeom>
              <a:blipFill>
                <a:blip r:embed="rId5"/>
                <a:stretch>
                  <a:fillRect/>
                </a:stretch>
              </a:blipFill>
            </p:spPr>
            <p:txBody>
              <a:bodyPr/>
              <a:lstStyle/>
              <a:p>
                <a:r>
                  <a:rPr lang="en-MY">
                    <a:noFill/>
                  </a:rPr>
                  <a:t> </a:t>
                </a:r>
              </a:p>
            </p:txBody>
          </p:sp>
        </mc:Fallback>
      </mc:AlternateContent>
    </p:spTree>
    <p:extLst>
      <p:ext uri="{BB962C8B-B14F-4D97-AF65-F5344CB8AC3E}">
        <p14:creationId xmlns:p14="http://schemas.microsoft.com/office/powerpoint/2010/main" val="1820925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57975" y="857250"/>
            <a:ext cx="2486025" cy="4743450"/>
          </a:xfrm>
          <a:prstGeom prst="rect">
            <a:avLst/>
          </a:prstGeom>
        </p:spPr>
      </p:pic>
      <p:pic>
        <p:nvPicPr>
          <p:cNvPr id="5" name="Picture 4"/>
          <p:cNvPicPr>
            <a:picLocks noChangeAspect="1"/>
          </p:cNvPicPr>
          <p:nvPr/>
        </p:nvPicPr>
        <p:blipFill>
          <a:blip r:embed="rId3"/>
          <a:stretch>
            <a:fillRect/>
          </a:stretch>
        </p:blipFill>
        <p:spPr>
          <a:xfrm>
            <a:off x="0" y="5629677"/>
            <a:ext cx="9144000" cy="285750"/>
          </a:xfrm>
          <a:prstGeom prst="rect">
            <a:avLst/>
          </a:prstGeom>
        </p:spPr>
      </p:pic>
      <p:sp>
        <p:nvSpPr>
          <p:cNvPr id="6" name="Rectangle 5"/>
          <p:cNvSpPr/>
          <p:nvPr/>
        </p:nvSpPr>
        <p:spPr>
          <a:xfrm>
            <a:off x="532041" y="1826689"/>
            <a:ext cx="8693239" cy="1938992"/>
          </a:xfrm>
          <a:prstGeom prst="rect">
            <a:avLst/>
          </a:prstGeom>
        </p:spPr>
        <p:txBody>
          <a:bodyPr wrap="square">
            <a:spAutoFit/>
          </a:bodyPr>
          <a:lstStyle/>
          <a:p>
            <a:r>
              <a:rPr lang="en-US" sz="2400" dirty="0">
                <a:solidFill>
                  <a:srgbClr val="000000"/>
                </a:solidFill>
                <a:latin typeface="Arial" panose="020B0604020202020204" pitchFamily="34" charset="0"/>
              </a:rPr>
              <a:t>	</a:t>
            </a:r>
            <a:endParaRPr lang="en-US" sz="3200" dirty="0">
              <a:solidFill>
                <a:srgbClr val="000000"/>
              </a:solidFill>
            </a:endParaRPr>
          </a:p>
          <a:p>
            <a:pPr fontAlgn="auto">
              <a:spcAft>
                <a:spcPts val="0"/>
              </a:spcAft>
              <a:buClr>
                <a:schemeClr val="accent3"/>
              </a:buClr>
              <a:defRPr/>
            </a:pPr>
            <a:r>
              <a:rPr lang="en-US" sz="9600" b="1" dirty="0">
                <a:solidFill>
                  <a:srgbClr val="0070C0"/>
                </a:solidFill>
              </a:rPr>
              <a:t>Simulation</a:t>
            </a:r>
            <a:r>
              <a:rPr lang="en-US" dirty="0">
                <a:solidFill>
                  <a:srgbClr val="000000"/>
                </a:solidFill>
                <a:latin typeface="Arial" panose="020B0604020202020204" pitchFamily="34" charset="0"/>
              </a:rPr>
              <a:t>	</a:t>
            </a:r>
          </a:p>
        </p:txBody>
      </p:sp>
    </p:spTree>
    <p:extLst>
      <p:ext uri="{BB962C8B-B14F-4D97-AF65-F5344CB8AC3E}">
        <p14:creationId xmlns:p14="http://schemas.microsoft.com/office/powerpoint/2010/main" val="72737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9D38D-D527-C678-A0C2-ED06711241CA}"/>
              </a:ext>
            </a:extLst>
          </p:cNvPr>
          <p:cNvPicPr>
            <a:picLocks noChangeAspect="1"/>
          </p:cNvPicPr>
          <p:nvPr/>
        </p:nvPicPr>
        <p:blipFill>
          <a:blip r:embed="rId3"/>
          <a:stretch>
            <a:fillRect/>
          </a:stretch>
        </p:blipFill>
        <p:spPr>
          <a:xfrm>
            <a:off x="0" y="338189"/>
            <a:ext cx="9144000" cy="5592342"/>
          </a:xfrm>
          <a:prstGeom prst="rect">
            <a:avLst/>
          </a:prstGeom>
        </p:spPr>
      </p:pic>
      <p:sp>
        <p:nvSpPr>
          <p:cNvPr id="6146" name="Rectangle 2"/>
          <p:cNvSpPr>
            <a:spLocks noGrp="1" noChangeArrowheads="1"/>
          </p:cNvSpPr>
          <p:nvPr>
            <p:ph type="title"/>
          </p:nvPr>
        </p:nvSpPr>
        <p:spPr>
          <a:xfrm>
            <a:off x="0" y="20284"/>
            <a:ext cx="9144000" cy="480131"/>
          </a:xfrm>
          <a:solidFill>
            <a:srgbClr val="002060"/>
          </a:solidFill>
        </p:spPr>
        <p:txBody>
          <a:bodyPr>
            <a:spAutoFit/>
          </a:bodyPr>
          <a:lstStyle/>
          <a:p>
            <a:pPr algn="ctr" eaLnBrk="1" hangingPunct="1"/>
            <a:r>
              <a:rPr lang="en-US" altLang="ja-JP" sz="2800" b="1" dirty="0">
                <a:solidFill>
                  <a:srgbClr val="FFFF00"/>
                </a:solidFill>
              </a:rPr>
              <a:t>Tracking Model</a:t>
            </a:r>
            <a:endParaRPr lang="ja-JP" altLang="en-US" sz="1400" b="1" dirty="0">
              <a:solidFill>
                <a:srgbClr val="FFFF00"/>
              </a:solidFill>
            </a:endParaRPr>
          </a:p>
        </p:txBody>
      </p:sp>
      <p:graphicFrame>
        <p:nvGraphicFramePr>
          <p:cNvPr id="9" name="Table 8">
            <a:extLst>
              <a:ext uri="{FF2B5EF4-FFF2-40B4-BE49-F238E27FC236}">
                <a16:creationId xmlns:a16="http://schemas.microsoft.com/office/drawing/2014/main" id="{02207947-11C9-5E14-4B85-F27999B8E96F}"/>
              </a:ext>
            </a:extLst>
          </p:cNvPr>
          <p:cNvGraphicFramePr>
            <a:graphicFrameLocks noGrp="1"/>
          </p:cNvGraphicFramePr>
          <p:nvPr>
            <p:extLst>
              <p:ext uri="{D42A27DB-BD31-4B8C-83A1-F6EECF244321}">
                <p14:modId xmlns:p14="http://schemas.microsoft.com/office/powerpoint/2010/main" val="1778850731"/>
              </p:ext>
            </p:extLst>
          </p:nvPr>
        </p:nvGraphicFramePr>
        <p:xfrm>
          <a:off x="1804788" y="5559969"/>
          <a:ext cx="5760148" cy="1112774"/>
        </p:xfrm>
        <a:graphic>
          <a:graphicData uri="http://schemas.openxmlformats.org/drawingml/2006/table">
            <a:tbl>
              <a:tblPr firstRow="1" bandRow="1">
                <a:tableStyleId>{5C22544A-7EE6-4342-B048-85BDC9FD1C3A}</a:tableStyleId>
              </a:tblPr>
              <a:tblGrid>
                <a:gridCol w="480060">
                  <a:extLst>
                    <a:ext uri="{9D8B030D-6E8A-4147-A177-3AD203B41FA5}">
                      <a16:colId xmlns:a16="http://schemas.microsoft.com/office/drawing/2014/main" val="2251902601"/>
                    </a:ext>
                  </a:extLst>
                </a:gridCol>
                <a:gridCol w="1844230">
                  <a:extLst>
                    <a:ext uri="{9D8B030D-6E8A-4147-A177-3AD203B41FA5}">
                      <a16:colId xmlns:a16="http://schemas.microsoft.com/office/drawing/2014/main" val="232692995"/>
                    </a:ext>
                  </a:extLst>
                </a:gridCol>
                <a:gridCol w="1885950">
                  <a:extLst>
                    <a:ext uri="{9D8B030D-6E8A-4147-A177-3AD203B41FA5}">
                      <a16:colId xmlns:a16="http://schemas.microsoft.com/office/drawing/2014/main" val="156217590"/>
                    </a:ext>
                  </a:extLst>
                </a:gridCol>
                <a:gridCol w="1549908">
                  <a:extLst>
                    <a:ext uri="{9D8B030D-6E8A-4147-A177-3AD203B41FA5}">
                      <a16:colId xmlns:a16="http://schemas.microsoft.com/office/drawing/2014/main" val="335987497"/>
                    </a:ext>
                  </a:extLst>
                </a:gridCol>
              </a:tblGrid>
              <a:tr h="298450">
                <a:tc>
                  <a:txBody>
                    <a:bodyPr/>
                    <a:lstStyle/>
                    <a:p>
                      <a:pPr marL="0" marR="0" algn="ctr">
                        <a:lnSpc>
                          <a:spcPct val="200000"/>
                        </a:lnSpc>
                        <a:spcBef>
                          <a:spcPts val="0"/>
                        </a:spcBef>
                        <a:spcAft>
                          <a:spcPts val="0"/>
                        </a:spcAft>
                      </a:pPr>
                      <a:r>
                        <a:rPr lang="en-MY" sz="1600">
                          <a:effectLst/>
                        </a:rPr>
                        <a:t>No.</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nSpc>
                          <a:spcPct val="200000"/>
                        </a:lnSpc>
                        <a:spcBef>
                          <a:spcPts val="0"/>
                        </a:spcBef>
                        <a:spcAft>
                          <a:spcPts val="0"/>
                        </a:spcAft>
                      </a:pPr>
                      <a:r>
                        <a:rPr lang="en-US" sz="1600" dirty="0">
                          <a:effectLst/>
                        </a:rPr>
                        <a:t>Type of Magnets</a:t>
                      </a:r>
                      <a:endParaRPr lang="en-MY" sz="1600" dirty="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nSpc>
                          <a:spcPct val="200000"/>
                        </a:lnSpc>
                        <a:spcBef>
                          <a:spcPts val="0"/>
                        </a:spcBef>
                        <a:spcAft>
                          <a:spcPts val="0"/>
                        </a:spcAft>
                      </a:pPr>
                      <a:r>
                        <a:rPr lang="en-US" sz="1600" dirty="0">
                          <a:effectLst/>
                        </a:rPr>
                        <a:t>Number of Magnets</a:t>
                      </a:r>
                      <a:endParaRPr lang="en-MY" sz="1600" dirty="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nSpc>
                          <a:spcPct val="200000"/>
                        </a:lnSpc>
                        <a:spcBef>
                          <a:spcPts val="0"/>
                        </a:spcBef>
                        <a:spcAft>
                          <a:spcPts val="0"/>
                        </a:spcAft>
                      </a:pPr>
                      <a:r>
                        <a:rPr lang="en-US" sz="1600">
                          <a:effectLst/>
                        </a:rPr>
                        <a:t>Number of kicks</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815238325"/>
                  </a:ext>
                </a:extLst>
              </a:tr>
              <a:tr h="0">
                <a:tc>
                  <a:txBody>
                    <a:bodyPr/>
                    <a:lstStyle/>
                    <a:p>
                      <a:pPr marL="0" marR="0" algn="ctr">
                        <a:spcBef>
                          <a:spcPts val="0"/>
                        </a:spcBef>
                        <a:spcAft>
                          <a:spcPts val="0"/>
                        </a:spcAft>
                      </a:pPr>
                      <a:r>
                        <a:rPr lang="en-US" sz="1600">
                          <a:effectLst/>
                        </a:rPr>
                        <a:t>1</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US" sz="1600">
                          <a:effectLst/>
                        </a:rPr>
                        <a:t>Bending magnet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16</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96</a:t>
                      </a:r>
                      <a:endParaRPr lang="en-MY" sz="1600">
                        <a:effectLst/>
                        <a:latin typeface="Sabon"/>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3533572253"/>
                  </a:ext>
                </a:extLst>
              </a:tr>
              <a:tr h="0">
                <a:tc>
                  <a:txBody>
                    <a:bodyPr/>
                    <a:lstStyle/>
                    <a:p>
                      <a:pPr marL="0" marR="0" algn="ctr">
                        <a:spcBef>
                          <a:spcPts val="0"/>
                        </a:spcBef>
                        <a:spcAft>
                          <a:spcPts val="0"/>
                        </a:spcAft>
                      </a:pPr>
                      <a:r>
                        <a:rPr lang="en-US" sz="1600">
                          <a:effectLst/>
                        </a:rPr>
                        <a:t>2</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US" sz="1600">
                          <a:effectLst/>
                        </a:rPr>
                        <a:t>Quadrupole magnet</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a:effectLst/>
                        </a:rPr>
                        <a:t>20</a:t>
                      </a:r>
                      <a:endParaRPr lang="en-MY" sz="1600">
                        <a:effectLst/>
                        <a:latin typeface="Sabon"/>
                        <a:ea typeface="Times New Roman" panose="02020603050405020304" pitchFamily="18" charset="0"/>
                        <a:cs typeface="Times New Roman" panose="02020603050405020304" pitchFamily="18" charset="0"/>
                      </a:endParaRPr>
                    </a:p>
                  </a:txBody>
                  <a:tcPr marL="68580" marR="68580" marT="34290" marB="34290"/>
                </a:tc>
                <a:tc>
                  <a:txBody>
                    <a:bodyPr/>
                    <a:lstStyle/>
                    <a:p>
                      <a:pPr marL="0" marR="0" algn="ctr">
                        <a:spcBef>
                          <a:spcPts val="0"/>
                        </a:spcBef>
                        <a:spcAft>
                          <a:spcPts val="0"/>
                        </a:spcAft>
                      </a:pPr>
                      <a:r>
                        <a:rPr lang="en-MY" sz="1600" dirty="0">
                          <a:effectLst/>
                        </a:rPr>
                        <a:t>20</a:t>
                      </a:r>
                      <a:endParaRPr lang="en-MY" sz="1600" dirty="0">
                        <a:effectLst/>
                        <a:latin typeface="Sabon"/>
                        <a:ea typeface="Times New Roman" panose="02020603050405020304" pitchFamily="18" charset="0"/>
                        <a:cs typeface="Times New Roman" panose="02020603050405020304" pitchFamily="18" charset="0"/>
                      </a:endParaRPr>
                    </a:p>
                  </a:txBody>
                  <a:tcPr marL="6985" marR="6985" marT="6985" marB="0"/>
                </a:tc>
                <a:extLst>
                  <a:ext uri="{0D108BD9-81ED-4DB2-BD59-A6C34878D82A}">
                    <a16:rowId xmlns:a16="http://schemas.microsoft.com/office/drawing/2014/main" val="3126499755"/>
                  </a:ext>
                </a:extLst>
              </a:tr>
            </a:tbl>
          </a:graphicData>
        </a:graphic>
      </p:graphicFrame>
    </p:spTree>
    <p:extLst>
      <p:ext uri="{BB962C8B-B14F-4D97-AF65-F5344CB8AC3E}">
        <p14:creationId xmlns:p14="http://schemas.microsoft.com/office/powerpoint/2010/main" val="3502518930"/>
      </p:ext>
    </p:extLst>
  </p:cSld>
  <p:clrMapOvr>
    <a:masterClrMapping/>
  </p:clrMapOvr>
</p:sld>
</file>

<file path=ppt/theme/theme1.xml><?xml version="1.0" encoding="utf-8"?>
<a:theme xmlns:a="http://schemas.openxmlformats.org/drawingml/2006/main" name="Cover Slide NM ratio 4 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er Slide NM ratio 4 3" id="{1513502F-3420-48C7-9D49-7F615E52B6CE}" vid="{47C9C8D4-031F-4F44-95EA-44E71DB55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Cover Slide NM ratio 4 3</Template>
  <TotalTime>8184</TotalTime>
  <Words>845</Words>
  <Application>Microsoft Office PowerPoint</Application>
  <PresentationFormat>On-screen Show (4:3)</PresentationFormat>
  <Paragraphs>223</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Sabon</vt:lpstr>
      <vt:lpstr>Arial</vt:lpstr>
      <vt:lpstr>Calibri</vt:lpstr>
      <vt:lpstr>Calibri Light</vt:lpstr>
      <vt:lpstr>Cambria Math</vt:lpstr>
      <vt:lpstr>Century Gothic</vt:lpstr>
      <vt:lpstr>Times</vt:lpstr>
      <vt:lpstr>Times New Roman</vt:lpstr>
      <vt:lpstr>Wingdings</vt:lpstr>
      <vt:lpstr>Cover Slide NM ratio 4 3</vt:lpstr>
      <vt:lpstr>   Study the Dynamic Aperture of a Compact Hadron Driver for Cancer Therapy                                                                                                                                                                                                                     Leo Kwee Waha, K. Takayamab,c,d,e,     T. Adachib,c, T. Kawakubob and T. Dixitf aMalaysian Nuclear Agency, Bangi, 43000 Kajang. Selangor. Malaysia. bHigh Energy Accelerator Research Organization (KEK), Tsukuba, Ibaraki, Japan. cThe Graduate University for Advanced Studies (SOKENDAI), Tsukuba, Ibaraki, Japan. dTokyo Institute of Technology, Nagatsuda, Kanagawa, Japan. eTokyo City University, Setagaya, Tokyo, Japan. fSociety for Applied Microwave Electronics Engineering &amp; Research (SAMEER), Mumbai, India. </vt:lpstr>
      <vt:lpstr>PowerPoint Presentation</vt:lpstr>
      <vt:lpstr>PowerPoint Presentation</vt:lpstr>
      <vt:lpstr>PowerPoint Presentation</vt:lpstr>
      <vt:lpstr>PowerPoint Presentation</vt:lpstr>
      <vt:lpstr>Lattice Parameters</vt:lpstr>
      <vt:lpstr>Basic Formula of Transfer Matrix</vt:lpstr>
      <vt:lpstr>PowerPoint Presentation</vt:lpstr>
      <vt:lpstr>Tracking Model</vt:lpstr>
      <vt:lpstr>Tracking Procedure</vt:lpstr>
      <vt:lpstr>Simulation of Quadrupole Magnet </vt:lpstr>
      <vt:lpstr>Quadrupole Magnet With Fitting </vt:lpstr>
      <vt:lpstr>Quadrupole Magnet (With 12 poles field and 20 Poles field) </vt:lpstr>
      <vt:lpstr>PowerPoint Presentation</vt:lpstr>
      <vt:lpstr>Tracking Result: Case 1</vt:lpstr>
      <vt:lpstr>Tracking Result: Case 1</vt:lpstr>
      <vt:lpstr>Tracking Result: Case 2</vt:lpstr>
      <vt:lpstr>Tracking Result: Case 2</vt:lpstr>
      <vt:lpstr>Tracking Result: Case 3</vt:lpstr>
      <vt:lpstr>Tracking Result: Case 3</vt:lpstr>
      <vt:lpstr>Discussion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Marizan Bt. Mahmud</dc:creator>
  <cp:lastModifiedBy>VAIO</cp:lastModifiedBy>
  <cp:revision>421</cp:revision>
  <dcterms:created xsi:type="dcterms:W3CDTF">2019-07-15T07:44:33Z</dcterms:created>
  <dcterms:modified xsi:type="dcterms:W3CDTF">2023-10-08T06:49:36Z</dcterms:modified>
</cp:coreProperties>
</file>